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2" r:id="rId2"/>
    <p:sldId id="257" r:id="rId3"/>
    <p:sldId id="258" r:id="rId4"/>
    <p:sldId id="288" r:id="rId5"/>
    <p:sldId id="259" r:id="rId6"/>
    <p:sldId id="276" r:id="rId7"/>
    <p:sldId id="277" r:id="rId8"/>
    <p:sldId id="278" r:id="rId9"/>
    <p:sldId id="279" r:id="rId10"/>
    <p:sldId id="280" r:id="rId11"/>
    <p:sldId id="283" r:id="rId12"/>
    <p:sldId id="284" r:id="rId13"/>
    <p:sldId id="296" r:id="rId14"/>
    <p:sldId id="281" r:id="rId15"/>
    <p:sldId id="282" r:id="rId16"/>
    <p:sldId id="286" r:id="rId17"/>
    <p:sldId id="285" r:id="rId18"/>
    <p:sldId id="287" r:id="rId19"/>
    <p:sldId id="273" r:id="rId20"/>
    <p:sldId id="291" r:id="rId21"/>
    <p:sldId id="293" r:id="rId22"/>
    <p:sldId id="290" r:id="rId23"/>
    <p:sldId id="292" r:id="rId24"/>
    <p:sldId id="274" r:id="rId25"/>
    <p:sldId id="268" r:id="rId26"/>
    <p:sldId id="265" r:id="rId27"/>
    <p:sldId id="295" r:id="rId28"/>
    <p:sldId id="294" r:id="rId29"/>
    <p:sldId id="27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060C"/>
    <a:srgbClr val="950303"/>
    <a:srgbClr val="9C028D"/>
    <a:srgbClr val="03488D"/>
    <a:srgbClr val="049CA8"/>
    <a:srgbClr val="F60000"/>
    <a:srgbClr val="FFFFFF"/>
    <a:srgbClr val="220911"/>
    <a:srgbClr val="4F253A"/>
    <a:srgbClr val="401E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660"/>
  </p:normalViewPr>
  <p:slideViewPr>
    <p:cSldViewPr snapToGrid="0" showGuides="1">
      <p:cViewPr varScale="1">
        <p:scale>
          <a:sx n="84" d="100"/>
          <a:sy n="84" d="100"/>
        </p:scale>
        <p:origin x="62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6B328F-8970-406B-927F-04E27370D76F}" type="datetimeFigureOut">
              <a:rPr lang="zh-CN" altLang="en-US" smtClean="0"/>
              <a:t>2019/6/14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DEF7CA-7623-4119-9715-8CC18358EB72}" type="slidenum">
              <a:rPr lang="zh-CN" altLang="en-US" smtClean="0"/>
              <a:t>‹#›</a:t>
            </a:fld>
            <a:endParaRPr lang="zh-CN" altLang="en-US"/>
          </a:p>
        </p:txBody>
      </p:sp>
    </p:spTree>
    <p:extLst>
      <p:ext uri="{BB962C8B-B14F-4D97-AF65-F5344CB8AC3E}">
        <p14:creationId xmlns:p14="http://schemas.microsoft.com/office/powerpoint/2010/main" val="74712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51DEF7CA-7623-4119-9715-8CC18358EB72}" type="slidenum">
              <a:rPr lang="zh-CN" altLang="en-US" smtClean="0"/>
              <a:t>1</a:t>
            </a:fld>
            <a:endParaRPr lang="zh-CN" altLang="en-US"/>
          </a:p>
        </p:txBody>
      </p:sp>
    </p:spTree>
    <p:extLst>
      <p:ext uri="{BB962C8B-B14F-4D97-AF65-F5344CB8AC3E}">
        <p14:creationId xmlns:p14="http://schemas.microsoft.com/office/powerpoint/2010/main" val="959197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51DEF7CA-7623-4119-9715-8CC18358EB72}" type="slidenum">
              <a:rPr lang="zh-CN" altLang="en-US" smtClean="0"/>
              <a:t>29</a:t>
            </a:fld>
            <a:endParaRPr lang="zh-CN" altLang="en-US"/>
          </a:p>
        </p:txBody>
      </p:sp>
    </p:spTree>
    <p:extLst>
      <p:ext uri="{BB962C8B-B14F-4D97-AF65-F5344CB8AC3E}">
        <p14:creationId xmlns:p14="http://schemas.microsoft.com/office/powerpoint/2010/main" val="630357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78227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9C872D-7359-4785-AB00-5B52142584B5}" type="slidenum">
              <a:rPr lang="zh-CN" altLang="en-US" smtClean="0"/>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914" cy="6858000"/>
          </a:xfrm>
          <a:prstGeom prst="rect">
            <a:avLst/>
          </a:prstGeom>
        </p:spPr>
      </p:pic>
      <p:sp>
        <p:nvSpPr>
          <p:cNvPr id="6" name="矩形 5"/>
          <p:cNvSpPr/>
          <p:nvPr userDrawn="1"/>
        </p:nvSpPr>
        <p:spPr>
          <a:xfrm>
            <a:off x="0" y="0"/>
            <a:ext cx="12192000" cy="6858000"/>
          </a:xfrm>
          <a:prstGeom prst="rect">
            <a:avLst/>
          </a:prstGeom>
          <a:solidFill>
            <a:srgbClr val="300D18">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857250"/>
            <a:ext cx="12192000" cy="6000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99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3519542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2300853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1525050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822963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1175408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10307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3194600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1279276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352216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4086274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9C872D-7359-4785-AB00-5B52142584B5}" type="slidenum">
              <a:rPr lang="zh-CN" altLang="en-US" smtClean="0"/>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914" cy="6858000"/>
          </a:xfrm>
          <a:prstGeom prst="rect">
            <a:avLst/>
          </a:prstGeom>
        </p:spPr>
      </p:pic>
      <p:sp>
        <p:nvSpPr>
          <p:cNvPr id="6" name="矩形 5"/>
          <p:cNvSpPr/>
          <p:nvPr userDrawn="1"/>
        </p:nvSpPr>
        <p:spPr>
          <a:xfrm>
            <a:off x="0" y="0"/>
            <a:ext cx="12192000" cy="6858000"/>
          </a:xfrm>
          <a:prstGeom prst="rect">
            <a:avLst/>
          </a:prstGeom>
          <a:solidFill>
            <a:srgbClr val="300D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6846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3631D3-F9C1-4B5C-AD43-4FFF07E6ADA4}" type="datetimeFigureOut">
              <a:rPr lang="zh-CN" altLang="en-US" smtClean="0"/>
              <a:pPr/>
              <a:t>2019/6/14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9C872D-7359-4785-AB00-5B52142584B5}" type="slidenum">
              <a:rPr lang="zh-CN" altLang="en-US" smtClean="0"/>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914" cy="6858000"/>
          </a:xfrm>
          <a:prstGeom prst="rect">
            <a:avLst/>
          </a:prstGeom>
        </p:spPr>
      </p:pic>
      <p:sp>
        <p:nvSpPr>
          <p:cNvPr id="6" name="矩形 5"/>
          <p:cNvSpPr/>
          <p:nvPr userDrawn="1"/>
        </p:nvSpPr>
        <p:spPr>
          <a:xfrm>
            <a:off x="0" y="0"/>
            <a:ext cx="12192000" cy="6858000"/>
          </a:xfrm>
          <a:prstGeom prst="rect">
            <a:avLst/>
          </a:prstGeom>
          <a:solidFill>
            <a:srgbClr val="300D18">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6967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3631D3-F9C1-4B5C-AD43-4FFF07E6ADA4}" type="datetimeFigureOut">
              <a:rPr lang="zh-CN" altLang="en-US" smtClean="0"/>
              <a:pPr/>
              <a:t>2019/6/14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C872D-7359-4785-AB00-5B52142584B5}" type="slidenum">
              <a:rPr lang="zh-CN" altLang="en-US" smtClean="0"/>
              <a:pPr/>
              <a:t>‹#›</a:t>
            </a:fld>
            <a:endParaRPr lang="zh-CN" altLang="en-US"/>
          </a:p>
        </p:txBody>
      </p:sp>
    </p:spTree>
    <p:extLst>
      <p:ext uri="{BB962C8B-B14F-4D97-AF65-F5344CB8AC3E}">
        <p14:creationId xmlns:p14="http://schemas.microsoft.com/office/powerpoint/2010/main" val="162210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300D1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4914" cy="6858000"/>
          </a:xfrm>
          <a:prstGeom prst="rect">
            <a:avLst/>
          </a:prstGeom>
        </p:spPr>
      </p:pic>
      <p:sp>
        <p:nvSpPr>
          <p:cNvPr id="6" name="文本框 5"/>
          <p:cNvSpPr txBox="1"/>
          <p:nvPr/>
        </p:nvSpPr>
        <p:spPr>
          <a:xfrm>
            <a:off x="1709770" y="3013501"/>
            <a:ext cx="6545944" cy="830997"/>
          </a:xfrm>
          <a:prstGeom prst="rect">
            <a:avLst/>
          </a:prstGeom>
          <a:noFill/>
        </p:spPr>
        <p:txBody>
          <a:bodyPr wrap="square" rtlCol="0">
            <a:spAutoFit/>
          </a:bodyPr>
          <a:lstStyle/>
          <a:p>
            <a:r>
              <a:rPr lang="zh-CN" altLang="en-US" sz="4800" dirty="0">
                <a:solidFill>
                  <a:schemeClr val="bg1"/>
                </a:solidFill>
                <a:latin typeface="微软雅黑 Light" panose="020B0502040204020203" pitchFamily="34" charset="-122"/>
                <a:ea typeface="微软雅黑 Light" panose="020B0502040204020203" pitchFamily="34" charset="-122"/>
              </a:rPr>
              <a:t>数据可视化 </a:t>
            </a:r>
            <a:r>
              <a:rPr lang="en-US" altLang="zh-CN" sz="4800" dirty="0">
                <a:solidFill>
                  <a:schemeClr val="bg1"/>
                </a:solidFill>
                <a:latin typeface="微软雅黑 Light" panose="020B0502040204020203" pitchFamily="34" charset="-122"/>
                <a:ea typeface="微软雅黑 Light" panose="020B0502040204020203" pitchFamily="34" charset="-122"/>
              </a:rPr>
              <a:t>2019</a:t>
            </a:r>
            <a:endParaRPr lang="zh-CN" altLang="en-US" sz="4800" dirty="0">
              <a:solidFill>
                <a:schemeClr val="bg1"/>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9771" y="3939584"/>
            <a:ext cx="6127943" cy="400110"/>
          </a:xfrm>
          <a:prstGeom prst="rect">
            <a:avLst/>
          </a:prstGeom>
          <a:noFill/>
        </p:spPr>
        <p:txBody>
          <a:bodyPr wrap="square" rtlCol="0">
            <a:spAutoFit/>
          </a:bodyPr>
          <a:lstStyle/>
          <a:p>
            <a:r>
              <a:rPr lang="zh-CN" altLang="en-US" sz="2000" dirty="0">
                <a:solidFill>
                  <a:schemeClr val="bg1"/>
                </a:solidFill>
                <a:latin typeface="微软雅黑 Light" panose="020B0502040204020203" pitchFamily="34" charset="-122"/>
                <a:ea typeface="微软雅黑 Light" panose="020B0502040204020203" pitchFamily="34" charset="-122"/>
              </a:rPr>
              <a:t>李云帆    南山牧野    赵玥</a:t>
            </a:r>
          </a:p>
        </p:txBody>
      </p:sp>
      <p:sp>
        <p:nvSpPr>
          <p:cNvPr id="8" name="文本框 7"/>
          <p:cNvSpPr txBox="1"/>
          <p:nvPr/>
        </p:nvSpPr>
        <p:spPr>
          <a:xfrm>
            <a:off x="1762027" y="1213056"/>
            <a:ext cx="3632933" cy="1569660"/>
          </a:xfrm>
          <a:prstGeom prst="rect">
            <a:avLst/>
          </a:prstGeom>
          <a:noFill/>
        </p:spPr>
        <p:txBody>
          <a:bodyPr wrap="square" rtlCol="0">
            <a:spAutoFit/>
          </a:bodyPr>
          <a:lstStyle/>
          <a:p>
            <a:r>
              <a:rPr lang="en-US" altLang="zh-CN" sz="9600" b="1" dirty="0">
                <a:solidFill>
                  <a:schemeClr val="bg1"/>
                </a:solidFill>
              </a:rPr>
              <a:t>Starry</a:t>
            </a:r>
            <a:endParaRPr lang="zh-CN" altLang="en-US" sz="9600" b="1" dirty="0">
              <a:solidFill>
                <a:schemeClr val="bg1"/>
              </a:solidFill>
            </a:endParaRPr>
          </a:p>
        </p:txBody>
      </p:sp>
      <p:cxnSp>
        <p:nvCxnSpPr>
          <p:cNvPr id="10" name="直接连接符 9"/>
          <p:cNvCxnSpPr/>
          <p:nvPr/>
        </p:nvCxnSpPr>
        <p:spPr>
          <a:xfrm>
            <a:off x="1762027" y="3844498"/>
            <a:ext cx="59160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ABF9A12D-54A1-4672-BF57-AE2EECAE7E4F}"/>
              </a:ext>
            </a:extLst>
          </p:cNvPr>
          <p:cNvPicPr>
            <a:picLocks noChangeAspect="1"/>
          </p:cNvPicPr>
          <p:nvPr/>
        </p:nvPicPr>
        <p:blipFill rotWithShape="1">
          <a:blip r:embed="rId4"/>
          <a:srcRect r="27954"/>
          <a:stretch/>
        </p:blipFill>
        <p:spPr>
          <a:xfrm>
            <a:off x="5131961" y="-1"/>
            <a:ext cx="7114903" cy="6858000"/>
          </a:xfrm>
          <a:prstGeom prst="rect">
            <a:avLst/>
          </a:prstGeom>
          <a:ln>
            <a:noFill/>
          </a:ln>
        </p:spPr>
      </p:pic>
    </p:spTree>
    <p:extLst>
      <p:ext uri="{BB962C8B-B14F-4D97-AF65-F5344CB8AC3E}">
        <p14:creationId xmlns:p14="http://schemas.microsoft.com/office/powerpoint/2010/main" val="1952413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DB5C7A-B7E8-44EB-A285-4979607850BB}"/>
              </a:ext>
            </a:extLst>
          </p:cNvPr>
          <p:cNvPicPr>
            <a:picLocks noChangeAspect="1"/>
          </p:cNvPicPr>
          <p:nvPr/>
        </p:nvPicPr>
        <p:blipFill rotWithShape="1">
          <a:blip r:embed="rId2">
            <a:extLst>
              <a:ext uri="{28A0092B-C50C-407E-A947-70E740481C1C}">
                <a14:useLocalDpi xmlns:a14="http://schemas.microsoft.com/office/drawing/2010/main" val="0"/>
              </a:ext>
            </a:extLst>
          </a:blip>
          <a:srcRect l="14529" t="-11378" r="1018" b="11378"/>
          <a:stretch/>
        </p:blipFill>
        <p:spPr>
          <a:xfrm>
            <a:off x="138338" y="208523"/>
            <a:ext cx="7479331" cy="6440954"/>
          </a:xfrm>
          <a:prstGeom prst="rect">
            <a:avLst/>
          </a:prstGeom>
        </p:spPr>
      </p:pic>
      <p:sp>
        <p:nvSpPr>
          <p:cNvPr id="2" name="文本框 1"/>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常见天文坐标</a:t>
            </a:r>
          </a:p>
        </p:txBody>
      </p:sp>
      <p:pic>
        <p:nvPicPr>
          <p:cNvPr id="26" name="图片 25">
            <a:extLst>
              <a:ext uri="{FF2B5EF4-FFF2-40B4-BE49-F238E27FC236}">
                <a16:creationId xmlns:a16="http://schemas.microsoft.com/office/drawing/2014/main" id="{8511F49C-19BA-4D7D-B3CD-1627912CC26C}"/>
              </a:ext>
            </a:extLst>
          </p:cNvPr>
          <p:cNvPicPr>
            <a:picLocks noChangeAspect="1"/>
          </p:cNvPicPr>
          <p:nvPr/>
        </p:nvPicPr>
        <p:blipFill>
          <a:blip r:embed="rId3"/>
          <a:stretch>
            <a:fillRect/>
          </a:stretch>
        </p:blipFill>
        <p:spPr>
          <a:xfrm>
            <a:off x="10010775" y="6105525"/>
            <a:ext cx="2181225" cy="752475"/>
          </a:xfrm>
          <a:prstGeom prst="rect">
            <a:avLst/>
          </a:prstGeom>
        </p:spPr>
      </p:pic>
      <p:sp>
        <p:nvSpPr>
          <p:cNvPr id="84" name="Text Box 80">
            <a:extLst>
              <a:ext uri="{FF2B5EF4-FFF2-40B4-BE49-F238E27FC236}">
                <a16:creationId xmlns:a16="http://schemas.microsoft.com/office/drawing/2014/main" id="{30C3809C-044F-4288-8E0F-15519C67ADE2}"/>
              </a:ext>
            </a:extLst>
          </p:cNvPr>
          <p:cNvSpPr txBox="1">
            <a:spLocks noChangeArrowheads="1"/>
          </p:cNvSpPr>
          <p:nvPr/>
        </p:nvSpPr>
        <p:spPr bwMode="auto">
          <a:xfrm>
            <a:off x="6704069" y="2089150"/>
            <a:ext cx="534959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spAutoFit/>
          </a:bodyPr>
          <a:lstStyle/>
          <a:p>
            <a:pPr>
              <a:spcBef>
                <a:spcPct val="50000"/>
              </a:spcBef>
            </a:pPr>
            <a:r>
              <a:rPr lang="zh-CN" altLang="en-US" sz="2400" dirty="0">
                <a:latin typeface="微软雅黑 Light" panose="020B0502040204020203" pitchFamily="34" charset="-122"/>
                <a:ea typeface="微软雅黑 Light" panose="020B0502040204020203" pitchFamily="34" charset="-122"/>
              </a:rPr>
              <a:t>以太阳为中心，并且以银河系明显排列群星的平面为基准的天球坐标系统，它的“赤道”是银河平面。</a:t>
            </a:r>
            <a:endParaRPr lang="en-US" altLang="zh-CN" sz="2400" dirty="0">
              <a:latin typeface="微软雅黑 Light" panose="020B0502040204020203" pitchFamily="34" charset="-122"/>
              <a:ea typeface="微软雅黑 Light" panose="020B0502040204020203" pitchFamily="34" charset="-122"/>
            </a:endParaRPr>
          </a:p>
          <a:p>
            <a:pPr>
              <a:spcBef>
                <a:spcPct val="50000"/>
              </a:spcBef>
            </a:pPr>
            <a:r>
              <a:rPr lang="zh-CN" altLang="en-US" sz="2400" dirty="0">
                <a:latin typeface="微软雅黑 Light" panose="020B0502040204020203" pitchFamily="34" charset="-122"/>
                <a:ea typeface="微软雅黑 Light" panose="020B0502040204020203" pitchFamily="34" charset="-122"/>
              </a:rPr>
              <a:t>它</a:t>
            </a:r>
            <a:r>
              <a:rPr lang="zh-CN" altLang="en-US" sz="2400" b="1" u="sng" dirty="0">
                <a:latin typeface="微软雅黑 Light" panose="020B0502040204020203" pitchFamily="34" charset="-122"/>
                <a:ea typeface="微软雅黑 Light" panose="020B0502040204020203" pitchFamily="34" charset="-122"/>
              </a:rPr>
              <a:t>不随观测地点和时间变化</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pPr>
              <a:spcBef>
                <a:spcPct val="50000"/>
              </a:spcBef>
            </a:pPr>
            <a:r>
              <a:rPr lang="en-US" altLang="zh-CN" sz="2400" dirty="0">
                <a:latin typeface="微软雅黑 Light" panose="020B0502040204020203" pitchFamily="34" charset="-122"/>
                <a:ea typeface="微软雅黑 Light" panose="020B0502040204020203" pitchFamily="34" charset="-122"/>
              </a:rPr>
              <a:t>1958</a:t>
            </a:r>
            <a:r>
              <a:rPr lang="zh-CN" altLang="en-US" sz="2400" dirty="0">
                <a:latin typeface="微软雅黑 Light" panose="020B0502040204020203" pitchFamily="34" charset="-122"/>
                <a:ea typeface="微软雅黑 Light" panose="020B0502040204020203" pitchFamily="34" charset="-122"/>
              </a:rPr>
              <a:t>年，国际天文联合会在第十届大会上定义了银道坐标系相对于赤道坐标系统的关系。</a:t>
            </a:r>
            <a:endParaRPr lang="en-US" altLang="zh-CN" sz="2400" dirty="0">
              <a:latin typeface="微软雅黑 Light" panose="020B0502040204020203" pitchFamily="34" charset="-122"/>
              <a:ea typeface="微软雅黑 Light" panose="020B0502040204020203" pitchFamily="34" charset="-122"/>
            </a:endParaRPr>
          </a:p>
        </p:txBody>
      </p:sp>
      <p:sp>
        <p:nvSpPr>
          <p:cNvPr id="85" name="Rectangle 86">
            <a:extLst>
              <a:ext uri="{FF2B5EF4-FFF2-40B4-BE49-F238E27FC236}">
                <a16:creationId xmlns:a16="http://schemas.microsoft.com/office/drawing/2014/main" id="{85678DA3-DAB2-45B7-A7FE-87B9EB241AB1}"/>
              </a:ext>
            </a:extLst>
          </p:cNvPr>
          <p:cNvSpPr>
            <a:spLocks noChangeArrowheads="1"/>
          </p:cNvSpPr>
          <p:nvPr/>
        </p:nvSpPr>
        <p:spPr bwMode="auto">
          <a:xfrm>
            <a:off x="6704069" y="1291502"/>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、银道坐标系（</a:t>
            </a:r>
            <a:r>
              <a:rPr lang="en-US" altLang="zh-CN" sz="2400" dirty="0">
                <a:latin typeface="微软雅黑" panose="020B0503020204020204" pitchFamily="34" charset="-122"/>
                <a:ea typeface="微软雅黑" panose="020B0503020204020204" pitchFamily="34" charset="-122"/>
              </a:rPr>
              <a:t>l , b</a:t>
            </a:r>
            <a:r>
              <a:rPr lang="zh-CN" altLang="en-US" sz="24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86819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4"/>
                                        </p:tgtEl>
                                        <p:attrNameLst>
                                          <p:attrName>style.visibility</p:attrName>
                                        </p:attrNameLst>
                                      </p:cBhvr>
                                      <p:to>
                                        <p:strVal val="visible"/>
                                      </p:to>
                                    </p:set>
                                    <p:anim calcmode="discrete" valueType="clr">
                                      <p:cBhvr override="childStyle">
                                        <p:cTn id="7"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4"/>
                                        </p:tgtEl>
                                        <p:attrNameLst>
                                          <p:attrName>fillcolor</p:attrName>
                                        </p:attrNameLst>
                                      </p:cBhvr>
                                      <p:tavLst>
                                        <p:tav tm="0">
                                          <p:val>
                                            <p:clrVal>
                                              <a:schemeClr val="accent2"/>
                                            </p:clrVal>
                                          </p:val>
                                        </p:tav>
                                        <p:tav tm="50000">
                                          <p:val>
                                            <p:clrVal>
                                              <a:schemeClr val="hlink"/>
                                            </p:clrVal>
                                          </p:val>
                                        </p:tav>
                                      </p:tavLst>
                                    </p:anim>
                                    <p:set>
                                      <p:cBhvr>
                                        <p:cTn id="9" dur="80"/>
                                        <p:tgtEl>
                                          <p:spTgt spid="84"/>
                                        </p:tgtEl>
                                        <p:attrNameLst>
                                          <p:attrName>fill.type</p:attrName>
                                        </p:attrNameLst>
                                      </p:cBhvr>
                                      <p:to>
                                        <p:strVal val="solid"/>
                                      </p:to>
                                    </p:set>
                                  </p:childTnLst>
                                </p:cTn>
                              </p:par>
                            </p:childTnLst>
                          </p:cTn>
                        </p:par>
                        <p:par>
                          <p:cTn id="10" fill="hold">
                            <p:stCondLst>
                              <p:cond delay="4000"/>
                            </p:stCondLst>
                            <p:childTnLst>
                              <p:par>
                                <p:cTn id="11" presetID="27" presetClass="entr" presetSubtype="0" fill="hold" grpId="1" nodeType="afterEffect">
                                  <p:stCondLst>
                                    <p:cond delay="0"/>
                                  </p:stCondLst>
                                  <p:iterate type="lt">
                                    <p:tmPct val="50000"/>
                                  </p:iterate>
                                  <p:childTnLst>
                                    <p:set>
                                      <p:cBhvr>
                                        <p:cTn id="12" dur="1" fill="hold">
                                          <p:stCondLst>
                                            <p:cond delay="0"/>
                                          </p:stCondLst>
                                        </p:cTn>
                                        <p:tgtEl>
                                          <p:spTgt spid="84"/>
                                        </p:tgtEl>
                                        <p:attrNameLst>
                                          <p:attrName>style.visibility</p:attrName>
                                        </p:attrNameLst>
                                      </p:cBhvr>
                                      <p:to>
                                        <p:strVal val="visible"/>
                                      </p:to>
                                    </p:set>
                                    <p:anim calcmode="discrete" valueType="clr">
                                      <p:cBhvr override="childStyle">
                                        <p:cTn id="13"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84"/>
                                        </p:tgtEl>
                                        <p:attrNameLst>
                                          <p:attrName>fillcolor</p:attrName>
                                        </p:attrNameLst>
                                      </p:cBhvr>
                                      <p:tavLst>
                                        <p:tav tm="0">
                                          <p:val>
                                            <p:clrVal>
                                              <a:schemeClr val="accent2"/>
                                            </p:clrVal>
                                          </p:val>
                                        </p:tav>
                                        <p:tav tm="50000">
                                          <p:val>
                                            <p:clrVal>
                                              <a:schemeClr val="hlink"/>
                                            </p:clrVal>
                                          </p:val>
                                        </p:tav>
                                      </p:tavLst>
                                    </p:anim>
                                    <p:set>
                                      <p:cBhvr>
                                        <p:cTn id="15" dur="80"/>
                                        <p:tgtEl>
                                          <p:spTgt spid="84"/>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2" nodeType="clickEffect">
                                  <p:stCondLst>
                                    <p:cond delay="0"/>
                                  </p:stCondLst>
                                  <p:iterate type="lt">
                                    <p:tmPct val="0"/>
                                  </p:iterate>
                                  <p:childTnLst>
                                    <p:anim calcmode="lin" valueType="num">
                                      <p:cBhvr additive="base">
                                        <p:cTn id="19" dur="500"/>
                                        <p:tgtEl>
                                          <p:spTgt spid="84"/>
                                        </p:tgtEl>
                                        <p:attrNameLst>
                                          <p:attrName>ppt_x</p:attrName>
                                        </p:attrNameLst>
                                      </p:cBhvr>
                                      <p:tavLst>
                                        <p:tav tm="0">
                                          <p:val>
                                            <p:strVal val="ppt_x"/>
                                          </p:val>
                                        </p:tav>
                                        <p:tav tm="100000">
                                          <p:val>
                                            <p:strVal val="ppt_x"/>
                                          </p:val>
                                        </p:tav>
                                      </p:tavLst>
                                    </p:anim>
                                    <p:anim calcmode="lin" valueType="num">
                                      <p:cBhvr additive="base">
                                        <p:cTn id="20" dur="500"/>
                                        <p:tgtEl>
                                          <p:spTgt spid="84"/>
                                        </p:tgtEl>
                                        <p:attrNameLst>
                                          <p:attrName>ppt_y</p:attrName>
                                        </p:attrNameLst>
                                      </p:cBhvr>
                                      <p:tavLst>
                                        <p:tav tm="0">
                                          <p:val>
                                            <p:strVal val="ppt_y"/>
                                          </p:val>
                                        </p:tav>
                                        <p:tav tm="100000">
                                          <p:val>
                                            <p:strVal val="1+ppt_h/2"/>
                                          </p:val>
                                        </p:tav>
                                      </p:tavLst>
                                    </p:anim>
                                    <p:set>
                                      <p:cBhvr>
                                        <p:cTn id="21" dur="1" fill="hold">
                                          <p:stCondLst>
                                            <p:cond delay="499"/>
                                          </p:stCondLst>
                                        </p:cTn>
                                        <p:tgtEl>
                                          <p:spTgt spid="8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85">
                                            <p:txEl>
                                              <p:pRg st="0" end="0"/>
                                            </p:txEl>
                                          </p:spTgt>
                                        </p:tgtEl>
                                        <p:attrNameLst>
                                          <p:attrName>style.visibility</p:attrName>
                                        </p:attrNameLst>
                                      </p:cBhvr>
                                      <p:to>
                                        <p:strVal val="visible"/>
                                      </p:to>
                                    </p:set>
                                    <p:animEffect transition="in" filter="slide(fromBottom)">
                                      <p:cBhvr>
                                        <p:cTn id="26"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4" grpId="1"/>
      <p:bldP spid="84"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B2643D-7956-4C92-AE8B-3BDEA5540110}"/>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所用数据库</a:t>
            </a:r>
          </a:p>
        </p:txBody>
      </p:sp>
      <p:pic>
        <p:nvPicPr>
          <p:cNvPr id="3" name="图片 2">
            <a:extLst>
              <a:ext uri="{FF2B5EF4-FFF2-40B4-BE49-F238E27FC236}">
                <a16:creationId xmlns:a16="http://schemas.microsoft.com/office/drawing/2014/main" id="{1B855A4E-E095-4066-A00A-423A8D42DA7E}"/>
              </a:ext>
            </a:extLst>
          </p:cNvPr>
          <p:cNvPicPr>
            <a:picLocks noChangeAspect="1"/>
          </p:cNvPicPr>
          <p:nvPr/>
        </p:nvPicPr>
        <p:blipFill>
          <a:blip r:embed="rId2"/>
          <a:stretch>
            <a:fillRect/>
          </a:stretch>
        </p:blipFill>
        <p:spPr>
          <a:xfrm>
            <a:off x="151765" y="1127760"/>
            <a:ext cx="7226021" cy="3719830"/>
          </a:xfrm>
          <a:prstGeom prst="rect">
            <a:avLst/>
          </a:prstGeom>
        </p:spPr>
      </p:pic>
      <p:sp>
        <p:nvSpPr>
          <p:cNvPr id="5" name="矩形 4">
            <a:extLst>
              <a:ext uri="{FF2B5EF4-FFF2-40B4-BE49-F238E27FC236}">
                <a16:creationId xmlns:a16="http://schemas.microsoft.com/office/drawing/2014/main" id="{2B8685D0-0AAF-4EA7-A89C-155832F69C48}"/>
              </a:ext>
            </a:extLst>
          </p:cNvPr>
          <p:cNvSpPr/>
          <p:nvPr/>
        </p:nvSpPr>
        <p:spPr>
          <a:xfrm>
            <a:off x="151765" y="4847590"/>
            <a:ext cx="4139275" cy="369332"/>
          </a:xfrm>
          <a:prstGeom prst="rect">
            <a:avLst/>
          </a:prstGeom>
        </p:spPr>
        <p:txBody>
          <a:bodyPr wrap="none">
            <a:spAutoFit/>
          </a:bodyPr>
          <a:lstStyle/>
          <a:p>
            <a:r>
              <a:rPr lang="zh-CN" altLang="en-US" dirty="0"/>
              <a:t>http://cdsarc.u-strasbg.fr/viz-bin/cat/V/50</a:t>
            </a:r>
          </a:p>
        </p:txBody>
      </p:sp>
      <p:sp>
        <p:nvSpPr>
          <p:cNvPr id="9" name="矩形 8">
            <a:extLst>
              <a:ext uri="{FF2B5EF4-FFF2-40B4-BE49-F238E27FC236}">
                <a16:creationId xmlns:a16="http://schemas.microsoft.com/office/drawing/2014/main" id="{7935D96B-4E1A-45A4-B085-1857525921B1}"/>
              </a:ext>
            </a:extLst>
          </p:cNvPr>
          <p:cNvSpPr/>
          <p:nvPr/>
        </p:nvSpPr>
        <p:spPr>
          <a:xfrm>
            <a:off x="7533362" y="1252974"/>
            <a:ext cx="4011098" cy="646331"/>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  亮星星表</a:t>
            </a:r>
            <a:endParaRPr lang="en-US" altLang="zh-CN" dirty="0">
              <a:solidFill>
                <a:srgbClr val="333333"/>
              </a:solidFill>
              <a:latin typeface="微软雅黑" panose="020B0503020204020204" pitchFamily="34" charset="-122"/>
              <a:ea typeface="微软雅黑" panose="020B0503020204020204" pitchFamily="34" charset="-122"/>
            </a:endParaRPr>
          </a:p>
          <a:p>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Catalogue Of Bright Stars, BSC</a:t>
            </a:r>
            <a:r>
              <a:rPr lang="zh-CN" altLang="en-US" dirty="0">
                <a:solidFill>
                  <a:srgbClr val="333333"/>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72A6B00-2140-4137-B66D-5F0FBF794EDF}"/>
              </a:ext>
            </a:extLst>
          </p:cNvPr>
          <p:cNvSpPr/>
          <p:nvPr/>
        </p:nvSpPr>
        <p:spPr>
          <a:xfrm>
            <a:off x="7710449" y="2313355"/>
            <a:ext cx="4237711" cy="1291700"/>
          </a:xfrm>
          <a:prstGeom prst="rect">
            <a:avLst/>
          </a:prstGeom>
        </p:spPr>
        <p:txBody>
          <a:bodyPr wrap="square">
            <a:sp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它给出全天</a:t>
            </a:r>
            <a:r>
              <a:rPr lang="en-US" altLang="zh-CN" dirty="0">
                <a:latin typeface="微软雅黑 Light" panose="020B0502040204020203" pitchFamily="34" charset="-122"/>
                <a:ea typeface="微软雅黑 Light" panose="020B0502040204020203" pitchFamily="34" charset="-122"/>
              </a:rPr>
              <a:t>9110 </a:t>
            </a:r>
            <a:r>
              <a:rPr lang="zh-CN" altLang="en-US" dirty="0">
                <a:latin typeface="微软雅黑 Light" panose="020B0502040204020203" pitchFamily="34" charset="-122"/>
                <a:ea typeface="微软雅黑 Light" panose="020B0502040204020203" pitchFamily="34" charset="-122"/>
              </a:rPr>
              <a:t>颗亮于</a:t>
            </a:r>
            <a:r>
              <a:rPr lang="en-US" altLang="zh-CN" dirty="0">
                <a:latin typeface="微软雅黑 Light" panose="020B0502040204020203" pitchFamily="34" charset="-122"/>
                <a:ea typeface="微软雅黑 Light" panose="020B0502040204020203" pitchFamily="34" charset="-122"/>
              </a:rPr>
              <a:t>6.5 </a:t>
            </a:r>
            <a:r>
              <a:rPr lang="zh-CN" altLang="en-US" dirty="0">
                <a:latin typeface="微软雅黑 Light" panose="020B0502040204020203" pitchFamily="34" charset="-122"/>
                <a:ea typeface="微软雅黑 Light" panose="020B0502040204020203" pitchFamily="34" charset="-122"/>
              </a:rPr>
              <a:t>亮星的位置</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历元</a:t>
            </a:r>
            <a:r>
              <a:rPr lang="en-US" altLang="zh-CN" dirty="0">
                <a:latin typeface="微软雅黑 Light" panose="020B0502040204020203" pitchFamily="34" charset="-122"/>
                <a:ea typeface="微软雅黑 Light" panose="020B0502040204020203" pitchFamily="34" charset="-122"/>
              </a:rPr>
              <a:t>2000)</a:t>
            </a:r>
            <a:r>
              <a:rPr lang="zh-CN" altLang="en-US" dirty="0">
                <a:latin typeface="微软雅黑 Light" panose="020B0502040204020203" pitchFamily="34" charset="-122"/>
                <a:ea typeface="微软雅黑 Light" panose="020B0502040204020203" pitchFamily="34" charset="-122"/>
              </a:rPr>
              <a:t>、星等、</a:t>
            </a:r>
            <a:r>
              <a:rPr lang="en-US" altLang="zh-CN" dirty="0">
                <a:latin typeface="微软雅黑 Light" panose="020B0502040204020203" pitchFamily="34" charset="-122"/>
                <a:ea typeface="微软雅黑 Light" panose="020B0502040204020203" pitchFamily="34" charset="-122"/>
              </a:rPr>
              <a:t>B-V</a:t>
            </a:r>
            <a:r>
              <a:rPr lang="zh-CN" altLang="en-US" dirty="0">
                <a:latin typeface="微软雅黑 Light" panose="020B0502040204020203" pitchFamily="34" charset="-122"/>
                <a:ea typeface="微软雅黑 Light" panose="020B0502040204020203" pitchFamily="34" charset="-122"/>
              </a:rPr>
              <a:t>、光谱型、自行、视向速度、视差等。</a:t>
            </a:r>
          </a:p>
        </p:txBody>
      </p:sp>
      <p:sp>
        <p:nvSpPr>
          <p:cNvPr id="4" name="文本框 3">
            <a:extLst>
              <a:ext uri="{FF2B5EF4-FFF2-40B4-BE49-F238E27FC236}">
                <a16:creationId xmlns:a16="http://schemas.microsoft.com/office/drawing/2014/main" id="{4EC51F93-BB85-4C5E-9B1F-B7255F9B98C9}"/>
              </a:ext>
            </a:extLst>
          </p:cNvPr>
          <p:cNvSpPr txBox="1"/>
          <p:nvPr/>
        </p:nvSpPr>
        <p:spPr>
          <a:xfrm>
            <a:off x="7710449" y="3834439"/>
            <a:ext cx="3426780" cy="369332"/>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处理后：</a:t>
            </a:r>
            <a:r>
              <a:rPr lang="en-US" altLang="zh-CN" dirty="0">
                <a:latin typeface="微软雅黑 Light" panose="020B0502040204020203" pitchFamily="34" charset="-122"/>
                <a:ea typeface="微软雅黑 Light" panose="020B0502040204020203" pitchFamily="34" charset="-122"/>
              </a:rPr>
              <a:t>8771</a:t>
            </a:r>
            <a:r>
              <a:rPr lang="zh-CN" altLang="en-US" dirty="0">
                <a:latin typeface="微软雅黑 Light" panose="020B0502040204020203" pitchFamily="34" charset="-122"/>
                <a:ea typeface="微软雅黑 Light" panose="020B0502040204020203" pitchFamily="34" charset="-122"/>
              </a:rPr>
              <a:t>条数据</a:t>
            </a:r>
          </a:p>
        </p:txBody>
      </p:sp>
      <p:pic>
        <p:nvPicPr>
          <p:cNvPr id="8" name="图片 7">
            <a:extLst>
              <a:ext uri="{FF2B5EF4-FFF2-40B4-BE49-F238E27FC236}">
                <a16:creationId xmlns:a16="http://schemas.microsoft.com/office/drawing/2014/main" id="{5F163B5C-FF39-4322-88AC-597FCA8CD9B0}"/>
              </a:ext>
            </a:extLst>
          </p:cNvPr>
          <p:cNvPicPr>
            <a:picLocks noChangeAspect="1"/>
          </p:cNvPicPr>
          <p:nvPr/>
        </p:nvPicPr>
        <p:blipFill>
          <a:blip r:embed="rId3"/>
          <a:stretch>
            <a:fillRect/>
          </a:stretch>
        </p:blipFill>
        <p:spPr>
          <a:xfrm>
            <a:off x="10010775" y="6105525"/>
            <a:ext cx="2181225" cy="752475"/>
          </a:xfrm>
          <a:prstGeom prst="rect">
            <a:avLst/>
          </a:prstGeom>
        </p:spPr>
      </p:pic>
    </p:spTree>
    <p:extLst>
      <p:ext uri="{BB962C8B-B14F-4D97-AF65-F5344CB8AC3E}">
        <p14:creationId xmlns:p14="http://schemas.microsoft.com/office/powerpoint/2010/main" val="346056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B4AE24-1239-4741-A192-E7490FE9D54E}"/>
              </a:ext>
            </a:extLst>
          </p:cNvPr>
          <p:cNvPicPr>
            <a:picLocks noChangeAspect="1"/>
          </p:cNvPicPr>
          <p:nvPr/>
        </p:nvPicPr>
        <p:blipFill>
          <a:blip r:embed="rId2"/>
          <a:stretch>
            <a:fillRect/>
          </a:stretch>
        </p:blipFill>
        <p:spPr>
          <a:xfrm>
            <a:off x="0" y="1029810"/>
            <a:ext cx="12192000" cy="4574859"/>
          </a:xfrm>
          <a:prstGeom prst="rect">
            <a:avLst/>
          </a:prstGeom>
        </p:spPr>
      </p:pic>
      <p:sp>
        <p:nvSpPr>
          <p:cNvPr id="3" name="文本框 2">
            <a:extLst>
              <a:ext uri="{FF2B5EF4-FFF2-40B4-BE49-F238E27FC236}">
                <a16:creationId xmlns:a16="http://schemas.microsoft.com/office/drawing/2014/main" id="{6CEA0FE1-8409-4914-AAC8-FE77D4A15A26}"/>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所用数据库</a:t>
            </a:r>
          </a:p>
        </p:txBody>
      </p:sp>
      <p:sp>
        <p:nvSpPr>
          <p:cNvPr id="4" name="矩形 3">
            <a:extLst>
              <a:ext uri="{FF2B5EF4-FFF2-40B4-BE49-F238E27FC236}">
                <a16:creationId xmlns:a16="http://schemas.microsoft.com/office/drawing/2014/main" id="{99FF826B-3991-455C-80E2-FB3884E8BE4D}"/>
              </a:ext>
            </a:extLst>
          </p:cNvPr>
          <p:cNvSpPr/>
          <p:nvPr/>
        </p:nvSpPr>
        <p:spPr>
          <a:xfrm>
            <a:off x="0" y="5604669"/>
            <a:ext cx="4194482" cy="369332"/>
          </a:xfrm>
          <a:prstGeom prst="rect">
            <a:avLst/>
          </a:prstGeom>
        </p:spPr>
        <p:txBody>
          <a:bodyPr wrap="none">
            <a:spAutoFit/>
          </a:bodyPr>
          <a:lstStyle/>
          <a:p>
            <a:r>
              <a:rPr lang="zh-CN" altLang="en-US" dirty="0"/>
              <a:t>http://cdsarc.u-strasbg.fr/viz-bin/cat/I/239</a:t>
            </a:r>
          </a:p>
        </p:txBody>
      </p:sp>
      <p:sp>
        <p:nvSpPr>
          <p:cNvPr id="5" name="矩形 4">
            <a:extLst>
              <a:ext uri="{FF2B5EF4-FFF2-40B4-BE49-F238E27FC236}">
                <a16:creationId xmlns:a16="http://schemas.microsoft.com/office/drawing/2014/main" id="{B7262DC7-ABE4-46AF-A100-197153EF40A5}"/>
              </a:ext>
            </a:extLst>
          </p:cNvPr>
          <p:cNvSpPr/>
          <p:nvPr/>
        </p:nvSpPr>
        <p:spPr>
          <a:xfrm>
            <a:off x="5229189" y="4343479"/>
            <a:ext cx="2962029" cy="646331"/>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依巴谷星表</a:t>
            </a:r>
            <a:endParaRPr lang="en-US" altLang="zh-CN" dirty="0">
              <a:solidFill>
                <a:srgbClr val="333333"/>
              </a:solidFill>
              <a:latin typeface="微软雅黑" panose="020B0503020204020204" pitchFamily="34" charset="-122"/>
              <a:ea typeface="微软雅黑" panose="020B0503020204020204" pitchFamily="34" charset="-122"/>
            </a:endParaRPr>
          </a:p>
          <a:p>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err="1">
                <a:solidFill>
                  <a:srgbClr val="333333"/>
                </a:solidFill>
                <a:latin typeface="微软雅黑" panose="020B0503020204020204" pitchFamily="34" charset="-122"/>
                <a:ea typeface="微软雅黑" panose="020B0503020204020204" pitchFamily="34" charset="-122"/>
              </a:rPr>
              <a:t>Hipparcos</a:t>
            </a:r>
            <a:r>
              <a:rPr lang="en-US" altLang="zh-CN" dirty="0">
                <a:solidFill>
                  <a:srgbClr val="333333"/>
                </a:solidFill>
                <a:latin typeface="微软雅黑" panose="020B0503020204020204" pitchFamily="34" charset="-122"/>
                <a:ea typeface="微软雅黑" panose="020B0503020204020204" pitchFamily="34" charset="-122"/>
              </a:rPr>
              <a:t> and Tycho</a:t>
            </a:r>
            <a:r>
              <a:rPr lang="zh-CN" altLang="en-US" dirty="0">
                <a:solidFill>
                  <a:srgbClr val="333333"/>
                </a:solidFill>
                <a:latin typeface="微软雅黑" panose="020B0503020204020204" pitchFamily="34" charset="-122"/>
                <a:ea typeface="微软雅黑" panose="020B0503020204020204" pitchFamily="34" charset="-122"/>
              </a:rPr>
              <a:t>）</a:t>
            </a:r>
            <a:endParaRPr lang="en-US" altLang="zh-CN" dirty="0">
              <a:solidFill>
                <a:srgbClr val="333333"/>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11BB1CE-11DF-4778-954D-681CEEE827FB}"/>
              </a:ext>
            </a:extLst>
          </p:cNvPr>
          <p:cNvSpPr/>
          <p:nvPr/>
        </p:nvSpPr>
        <p:spPr>
          <a:xfrm>
            <a:off x="5145241" y="5097799"/>
            <a:ext cx="6096000" cy="876202"/>
          </a:xfrm>
          <a:prstGeom prst="rect">
            <a:avLst/>
          </a:prstGeom>
        </p:spPr>
        <p:txBody>
          <a:bodyPr>
            <a:sp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欧洲空间局</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简称</a:t>
            </a:r>
            <a:r>
              <a:rPr lang="en-US" altLang="zh-CN" dirty="0">
                <a:latin typeface="微软雅黑 Light" panose="020B0502040204020203" pitchFamily="34" charset="-122"/>
                <a:ea typeface="微软雅黑 Light" panose="020B0502040204020203" pitchFamily="34" charset="-122"/>
              </a:rPr>
              <a:t>ESA)</a:t>
            </a:r>
            <a:r>
              <a:rPr lang="zh-CN" altLang="en-US" dirty="0">
                <a:latin typeface="微软雅黑 Light" panose="020B0502040204020203" pitchFamily="34" charset="-122"/>
                <a:ea typeface="微软雅黑 Light" panose="020B0502040204020203" pitchFamily="34" charset="-122"/>
              </a:rPr>
              <a:t>依巴谷天体测量卫星</a:t>
            </a: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Hipparcos</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计划的主要成果。包括的恒星总数为</a:t>
            </a:r>
            <a:r>
              <a:rPr lang="en-US" altLang="zh-CN" dirty="0">
                <a:latin typeface="微软雅黑 Light" panose="020B0502040204020203" pitchFamily="34" charset="-122"/>
                <a:ea typeface="微软雅黑 Light" panose="020B0502040204020203" pitchFamily="34" charset="-122"/>
              </a:rPr>
              <a:t>120313</a:t>
            </a:r>
            <a:r>
              <a:rPr lang="zh-CN" altLang="en-US" dirty="0">
                <a:latin typeface="微软雅黑 Light" panose="020B0502040204020203" pitchFamily="34" charset="-122"/>
                <a:ea typeface="微软雅黑 Light" panose="020B0502040204020203" pitchFamily="34" charset="-122"/>
              </a:rPr>
              <a:t>个</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极限星等为</a:t>
            </a:r>
            <a:r>
              <a:rPr lang="en-US" altLang="zh-CN" dirty="0">
                <a:latin typeface="微软雅黑 Light" panose="020B0502040204020203" pitchFamily="34" charset="-122"/>
                <a:ea typeface="微软雅黑 Light" panose="020B0502040204020203" pitchFamily="34" charset="-122"/>
              </a:rPr>
              <a:t>13</a:t>
            </a:r>
            <a:r>
              <a:rPr lang="zh-CN" altLang="en-US" dirty="0">
                <a:latin typeface="微软雅黑 Light" panose="020B0502040204020203" pitchFamily="34" charset="-122"/>
                <a:ea typeface="微软雅黑 Light" panose="020B0502040204020203" pitchFamily="34" charset="-122"/>
              </a:rPr>
              <a:t>等。</a:t>
            </a:r>
          </a:p>
        </p:txBody>
      </p:sp>
      <p:sp>
        <p:nvSpPr>
          <p:cNvPr id="8" name="文本框 7">
            <a:extLst>
              <a:ext uri="{FF2B5EF4-FFF2-40B4-BE49-F238E27FC236}">
                <a16:creationId xmlns:a16="http://schemas.microsoft.com/office/drawing/2014/main" id="{FA7CC7A7-3BED-4065-B8A3-9EBB326AE370}"/>
              </a:ext>
            </a:extLst>
          </p:cNvPr>
          <p:cNvSpPr txBox="1"/>
          <p:nvPr/>
        </p:nvSpPr>
        <p:spPr>
          <a:xfrm>
            <a:off x="5145241" y="6081990"/>
            <a:ext cx="3426780" cy="369332"/>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处理后：</a:t>
            </a:r>
            <a:r>
              <a:rPr lang="en-US" altLang="zh-CN" dirty="0">
                <a:latin typeface="微软雅黑 Light" panose="020B0502040204020203" pitchFamily="34" charset="-122"/>
                <a:ea typeface="微软雅黑 Light" panose="020B0502040204020203" pitchFamily="34" charset="-122"/>
              </a:rPr>
              <a:t>16039</a:t>
            </a:r>
            <a:r>
              <a:rPr lang="zh-CN" altLang="en-US" dirty="0">
                <a:latin typeface="微软雅黑 Light" panose="020B0502040204020203" pitchFamily="34" charset="-122"/>
                <a:ea typeface="微软雅黑 Light" panose="020B0502040204020203" pitchFamily="34" charset="-122"/>
              </a:rPr>
              <a:t>条数据</a:t>
            </a:r>
          </a:p>
        </p:txBody>
      </p:sp>
      <p:pic>
        <p:nvPicPr>
          <p:cNvPr id="9" name="图片 8">
            <a:extLst>
              <a:ext uri="{FF2B5EF4-FFF2-40B4-BE49-F238E27FC236}">
                <a16:creationId xmlns:a16="http://schemas.microsoft.com/office/drawing/2014/main" id="{42BF33D1-EBAA-4761-8F2F-ADC8A375C716}"/>
              </a:ext>
            </a:extLst>
          </p:cNvPr>
          <p:cNvPicPr>
            <a:picLocks noChangeAspect="1"/>
          </p:cNvPicPr>
          <p:nvPr/>
        </p:nvPicPr>
        <p:blipFill>
          <a:blip r:embed="rId3"/>
          <a:stretch>
            <a:fillRect/>
          </a:stretch>
        </p:blipFill>
        <p:spPr>
          <a:xfrm>
            <a:off x="10010775" y="6105525"/>
            <a:ext cx="2181225" cy="752475"/>
          </a:xfrm>
          <a:prstGeom prst="rect">
            <a:avLst/>
          </a:prstGeom>
        </p:spPr>
      </p:pic>
    </p:spTree>
    <p:extLst>
      <p:ext uri="{BB962C8B-B14F-4D97-AF65-F5344CB8AC3E}">
        <p14:creationId xmlns:p14="http://schemas.microsoft.com/office/powerpoint/2010/main" val="2889737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AA28FC8-ADE2-4303-BF34-994D198C07C5}"/>
              </a:ext>
            </a:extLst>
          </p:cNvPr>
          <p:cNvPicPr>
            <a:picLocks noChangeAspect="1"/>
          </p:cNvPicPr>
          <p:nvPr/>
        </p:nvPicPr>
        <p:blipFill>
          <a:blip r:embed="rId2"/>
          <a:stretch>
            <a:fillRect/>
          </a:stretch>
        </p:blipFill>
        <p:spPr>
          <a:xfrm>
            <a:off x="173717" y="1020672"/>
            <a:ext cx="9159674" cy="4816656"/>
          </a:xfrm>
          <a:prstGeom prst="rect">
            <a:avLst/>
          </a:prstGeom>
        </p:spPr>
      </p:pic>
      <p:pic>
        <p:nvPicPr>
          <p:cNvPr id="3" name="图片 2">
            <a:extLst>
              <a:ext uri="{FF2B5EF4-FFF2-40B4-BE49-F238E27FC236}">
                <a16:creationId xmlns:a16="http://schemas.microsoft.com/office/drawing/2014/main" id="{6F34A38D-C77C-4BFD-BD6D-6C9F391A3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17" y="3700088"/>
            <a:ext cx="4023843" cy="2137240"/>
          </a:xfrm>
          <a:prstGeom prst="rect">
            <a:avLst/>
          </a:prstGeom>
        </p:spPr>
      </p:pic>
      <p:sp>
        <p:nvSpPr>
          <p:cNvPr id="5" name="文本框 4">
            <a:extLst>
              <a:ext uri="{FF2B5EF4-FFF2-40B4-BE49-F238E27FC236}">
                <a16:creationId xmlns:a16="http://schemas.microsoft.com/office/drawing/2014/main" id="{9F7FD909-8F28-4874-B0FD-2C91EF29E5DD}"/>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所用数据库</a:t>
            </a:r>
          </a:p>
        </p:txBody>
      </p:sp>
      <p:pic>
        <p:nvPicPr>
          <p:cNvPr id="6" name="图片 5">
            <a:extLst>
              <a:ext uri="{FF2B5EF4-FFF2-40B4-BE49-F238E27FC236}">
                <a16:creationId xmlns:a16="http://schemas.microsoft.com/office/drawing/2014/main" id="{3B8441EF-07D6-4A72-AB8E-90C1A153462C}"/>
              </a:ext>
            </a:extLst>
          </p:cNvPr>
          <p:cNvPicPr>
            <a:picLocks noChangeAspect="1"/>
          </p:cNvPicPr>
          <p:nvPr/>
        </p:nvPicPr>
        <p:blipFill>
          <a:blip r:embed="rId4"/>
          <a:stretch>
            <a:fillRect/>
          </a:stretch>
        </p:blipFill>
        <p:spPr>
          <a:xfrm>
            <a:off x="10010775" y="6105525"/>
            <a:ext cx="2181225" cy="752475"/>
          </a:xfrm>
          <a:prstGeom prst="rect">
            <a:avLst/>
          </a:prstGeom>
        </p:spPr>
      </p:pic>
      <p:sp>
        <p:nvSpPr>
          <p:cNvPr id="7" name="矩形 6">
            <a:extLst>
              <a:ext uri="{FF2B5EF4-FFF2-40B4-BE49-F238E27FC236}">
                <a16:creationId xmlns:a16="http://schemas.microsoft.com/office/drawing/2014/main" id="{23DD1DD9-7624-4EFE-A90B-876BF0C7F0FA}"/>
              </a:ext>
            </a:extLst>
          </p:cNvPr>
          <p:cNvSpPr/>
          <p:nvPr/>
        </p:nvSpPr>
        <p:spPr>
          <a:xfrm>
            <a:off x="173717" y="6005289"/>
            <a:ext cx="4208909" cy="369332"/>
          </a:xfrm>
          <a:prstGeom prst="rect">
            <a:avLst/>
          </a:prstGeom>
        </p:spPr>
        <p:txBody>
          <a:bodyPr wrap="none">
            <a:spAutoFit/>
          </a:bodyPr>
          <a:lstStyle/>
          <a:p>
            <a:r>
              <a:rPr lang="zh-CN" altLang="en-US" dirty="0"/>
              <a:t>http://cdsarc.u-strasbg.fr/viz-bin/cat/VI/49</a:t>
            </a:r>
          </a:p>
        </p:txBody>
      </p:sp>
    </p:spTree>
    <p:extLst>
      <p:ext uri="{BB962C8B-B14F-4D97-AF65-F5344CB8AC3E}">
        <p14:creationId xmlns:p14="http://schemas.microsoft.com/office/powerpoint/2010/main" val="105346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73DF500-2064-4DAE-8A9F-1B45CB6DBA17}"/>
              </a:ext>
            </a:extLst>
          </p:cNvPr>
          <p:cNvSpPr txBox="1"/>
          <p:nvPr/>
        </p:nvSpPr>
        <p:spPr>
          <a:xfrm>
            <a:off x="3146515" y="171450"/>
            <a:ext cx="5898971" cy="1077218"/>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星</a:t>
            </a:r>
            <a:r>
              <a:rPr lang="en-US" altLang="zh-CN" sz="3200" spc="600" dirty="0">
                <a:solidFill>
                  <a:schemeClr val="bg1"/>
                </a:solidFill>
                <a:latin typeface="微软雅黑" panose="020B0503020204020204" pitchFamily="34" charset="-122"/>
                <a:ea typeface="微软雅黑" panose="020B0503020204020204" pitchFamily="34" charset="-122"/>
              </a:rPr>
              <a:t>B-V</a:t>
            </a:r>
            <a:r>
              <a:rPr lang="zh-CN" altLang="en-US" sz="3200" spc="600" dirty="0">
                <a:solidFill>
                  <a:schemeClr val="bg1"/>
                </a:solidFill>
                <a:latin typeface="微软雅黑" panose="020B0503020204020204" pitchFamily="34" charset="-122"/>
                <a:ea typeface="微软雅黑" panose="020B0503020204020204" pitchFamily="34" charset="-122"/>
              </a:rPr>
              <a:t>颜色指数</a:t>
            </a:r>
          </a:p>
          <a:p>
            <a:pPr algn="ctr"/>
            <a:endParaRPr lang="zh-CN" altLang="en-US" sz="3200" spc="600" dirty="0">
              <a:solidFill>
                <a:schemeClr val="bg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CA924010-0B25-4A19-9E65-35FF94B4147C}"/>
              </a:ext>
            </a:extLst>
          </p:cNvPr>
          <p:cNvSpPr/>
          <p:nvPr/>
        </p:nvSpPr>
        <p:spPr>
          <a:xfrm>
            <a:off x="558800" y="1138535"/>
            <a:ext cx="11460480" cy="830997"/>
          </a:xfrm>
          <a:prstGeom prst="rect">
            <a:avLst/>
          </a:prstGeom>
        </p:spPr>
        <p:txBody>
          <a:bodyPr wrap="square">
            <a:spAutoFit/>
          </a:bodyPr>
          <a:lstStyle/>
          <a:p>
            <a:r>
              <a:rPr lang="zh-CN" altLang="en-US" sz="2400" dirty="0">
                <a:latin typeface="微软雅黑 Light" panose="020B0502040204020203" pitchFamily="34" charset="-122"/>
                <a:ea typeface="微软雅黑 Light" panose="020B0502040204020203" pitchFamily="34" charset="-122"/>
              </a:rPr>
              <a:t>天文学家给一颗恒星指定的一个数字，用来表示它的明显颜色。</a:t>
            </a:r>
            <a:endParaRPr lang="en-US" altLang="zh-CN" sz="2400" dirty="0">
              <a:latin typeface="微软雅黑 Light" panose="020B0502040204020203" pitchFamily="34" charset="-122"/>
              <a:ea typeface="微软雅黑 Light" panose="020B0502040204020203" pitchFamily="34" charset="-122"/>
            </a:endParaRPr>
          </a:p>
          <a:p>
            <a:r>
              <a:rPr lang="zh-CN" altLang="en-US" sz="2400" dirty="0">
                <a:latin typeface="微软雅黑 Light" panose="020B0502040204020203" pitchFamily="34" charset="-122"/>
                <a:ea typeface="微软雅黑 Light" panose="020B0502040204020203" pitchFamily="34" charset="-122"/>
              </a:rPr>
              <a:t>热星</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低</a:t>
            </a:r>
            <a:r>
              <a:rPr lang="en-US" altLang="zh-CN" sz="2400" dirty="0">
                <a:latin typeface="微软雅黑 Light" panose="020B0502040204020203" pitchFamily="34" charset="-122"/>
                <a:ea typeface="微软雅黑 Light" panose="020B0502040204020203" pitchFamily="34" charset="-122"/>
              </a:rPr>
              <a:t>B-V)</a:t>
            </a:r>
            <a:r>
              <a:rPr lang="zh-CN" altLang="en-US" sz="2400" dirty="0">
                <a:latin typeface="微软雅黑 Light" panose="020B0502040204020203" pitchFamily="34" charset="-122"/>
                <a:ea typeface="微软雅黑 Light" panose="020B0502040204020203" pitchFamily="34" charset="-122"/>
              </a:rPr>
              <a:t>是蓝色</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紫色，而冷恒星</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高</a:t>
            </a:r>
            <a:r>
              <a:rPr lang="en-US" altLang="zh-CN" sz="2400" dirty="0">
                <a:latin typeface="微软雅黑 Light" panose="020B0502040204020203" pitchFamily="34" charset="-122"/>
                <a:ea typeface="微软雅黑 Light" panose="020B0502040204020203" pitchFamily="34" charset="-122"/>
              </a:rPr>
              <a:t>B-V)</a:t>
            </a:r>
            <a:r>
              <a:rPr lang="zh-CN" altLang="en-US" sz="2400" dirty="0">
                <a:latin typeface="微软雅黑 Light" panose="020B0502040204020203" pitchFamily="34" charset="-122"/>
                <a:ea typeface="微软雅黑 Light" panose="020B0502040204020203" pitchFamily="34" charset="-122"/>
              </a:rPr>
              <a:t>是红色的，中间是白色</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橙色的恒星。</a:t>
            </a:r>
          </a:p>
        </p:txBody>
      </p:sp>
      <p:pic>
        <p:nvPicPr>
          <p:cNvPr id="5" name="图片 4">
            <a:extLst>
              <a:ext uri="{FF2B5EF4-FFF2-40B4-BE49-F238E27FC236}">
                <a16:creationId xmlns:a16="http://schemas.microsoft.com/office/drawing/2014/main" id="{8AF2D6C0-E59A-4109-9EEC-82A68B2D4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318" y="2215753"/>
            <a:ext cx="3809524" cy="4279365"/>
          </a:xfrm>
          <a:prstGeom prst="rect">
            <a:avLst/>
          </a:prstGeom>
        </p:spPr>
      </p:pic>
      <p:pic>
        <p:nvPicPr>
          <p:cNvPr id="7" name="图片 6">
            <a:extLst>
              <a:ext uri="{FF2B5EF4-FFF2-40B4-BE49-F238E27FC236}">
                <a16:creationId xmlns:a16="http://schemas.microsoft.com/office/drawing/2014/main" id="{5EE2C560-2A6C-42E9-B6FE-42E3AA910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855" y="2416606"/>
            <a:ext cx="4362450" cy="485775"/>
          </a:xfrm>
          <a:prstGeom prst="rect">
            <a:avLst/>
          </a:prstGeom>
        </p:spPr>
      </p:pic>
      <p:pic>
        <p:nvPicPr>
          <p:cNvPr id="9" name="图片 8">
            <a:extLst>
              <a:ext uri="{FF2B5EF4-FFF2-40B4-BE49-F238E27FC236}">
                <a16:creationId xmlns:a16="http://schemas.microsoft.com/office/drawing/2014/main" id="{0B1E6F1E-A357-4F74-8926-7E9711904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252" y="3116580"/>
            <a:ext cx="7172325" cy="571500"/>
          </a:xfrm>
          <a:prstGeom prst="rect">
            <a:avLst/>
          </a:prstGeom>
        </p:spPr>
      </p:pic>
      <p:pic>
        <p:nvPicPr>
          <p:cNvPr id="11" name="图片 10">
            <a:extLst>
              <a:ext uri="{FF2B5EF4-FFF2-40B4-BE49-F238E27FC236}">
                <a16:creationId xmlns:a16="http://schemas.microsoft.com/office/drawing/2014/main" id="{D2562010-1D87-4B52-8906-3A0EB56B3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7001" y="3839180"/>
            <a:ext cx="7362825" cy="790575"/>
          </a:xfrm>
          <a:prstGeom prst="rect">
            <a:avLst/>
          </a:prstGeom>
        </p:spPr>
      </p:pic>
      <p:pic>
        <p:nvPicPr>
          <p:cNvPr id="13" name="图片 12">
            <a:extLst>
              <a:ext uri="{FF2B5EF4-FFF2-40B4-BE49-F238E27FC236}">
                <a16:creationId xmlns:a16="http://schemas.microsoft.com/office/drawing/2014/main" id="{5BF9EDA0-C177-446F-A6C7-1EE9B7BD91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7027" y="4791052"/>
            <a:ext cx="714375" cy="428625"/>
          </a:xfrm>
          <a:prstGeom prst="rect">
            <a:avLst/>
          </a:prstGeom>
        </p:spPr>
      </p:pic>
      <p:pic>
        <p:nvPicPr>
          <p:cNvPr id="15" name="图片 14">
            <a:extLst>
              <a:ext uri="{FF2B5EF4-FFF2-40B4-BE49-F238E27FC236}">
                <a16:creationId xmlns:a16="http://schemas.microsoft.com/office/drawing/2014/main" id="{5489519D-7774-4267-8D37-745E580827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6795" y="4791051"/>
            <a:ext cx="1457325" cy="428625"/>
          </a:xfrm>
          <a:prstGeom prst="rect">
            <a:avLst/>
          </a:prstGeom>
        </p:spPr>
      </p:pic>
      <p:pic>
        <p:nvPicPr>
          <p:cNvPr id="17" name="图片 16">
            <a:extLst>
              <a:ext uri="{FF2B5EF4-FFF2-40B4-BE49-F238E27FC236}">
                <a16:creationId xmlns:a16="http://schemas.microsoft.com/office/drawing/2014/main" id="{D378B7AB-601A-4B50-AF8E-987617FF5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2854" y="5529758"/>
            <a:ext cx="4438650" cy="695325"/>
          </a:xfrm>
          <a:prstGeom prst="rect">
            <a:avLst/>
          </a:prstGeom>
        </p:spPr>
      </p:pic>
      <p:grpSp>
        <p:nvGrpSpPr>
          <p:cNvPr id="22" name="组合 21">
            <a:extLst>
              <a:ext uri="{FF2B5EF4-FFF2-40B4-BE49-F238E27FC236}">
                <a16:creationId xmlns:a16="http://schemas.microsoft.com/office/drawing/2014/main" id="{B5DDDDF0-A5F1-4281-AE3A-135A3B6680F3}"/>
              </a:ext>
            </a:extLst>
          </p:cNvPr>
          <p:cNvGrpSpPr/>
          <p:nvPr/>
        </p:nvGrpSpPr>
        <p:grpSpPr>
          <a:xfrm flipH="1">
            <a:off x="408372" y="6535164"/>
            <a:ext cx="10191565" cy="170817"/>
            <a:chOff x="0" y="6522608"/>
            <a:chExt cx="9562267" cy="232667"/>
          </a:xfrm>
        </p:grpSpPr>
        <p:pic>
          <p:nvPicPr>
            <p:cNvPr id="19" name="图片 18">
              <a:extLst>
                <a:ext uri="{FF2B5EF4-FFF2-40B4-BE49-F238E27FC236}">
                  <a16:creationId xmlns:a16="http://schemas.microsoft.com/office/drawing/2014/main" id="{6DED3971-25DA-43B0-BED7-1B11BC98C954}"/>
                </a:ext>
              </a:extLst>
            </p:cNvPr>
            <p:cNvPicPr>
              <a:picLocks noChangeAspect="1"/>
            </p:cNvPicPr>
            <p:nvPr/>
          </p:nvPicPr>
          <p:blipFill rotWithShape="1">
            <a:blip r:embed="rId9">
              <a:extLst>
                <a:ext uri="{28A0092B-C50C-407E-A947-70E740481C1C}">
                  <a14:useLocalDpi xmlns:a14="http://schemas.microsoft.com/office/drawing/2010/main" val="0"/>
                </a:ext>
              </a:extLst>
            </a:blip>
            <a:srcRect b="66162"/>
            <a:stretch/>
          </p:blipFill>
          <p:spPr>
            <a:xfrm>
              <a:off x="0" y="6522608"/>
              <a:ext cx="4326017" cy="218731"/>
            </a:xfrm>
            <a:prstGeom prst="rect">
              <a:avLst/>
            </a:prstGeom>
          </p:spPr>
        </p:pic>
        <p:pic>
          <p:nvPicPr>
            <p:cNvPr id="20" name="图片 19">
              <a:extLst>
                <a:ext uri="{FF2B5EF4-FFF2-40B4-BE49-F238E27FC236}">
                  <a16:creationId xmlns:a16="http://schemas.microsoft.com/office/drawing/2014/main" id="{92109785-B10E-4C59-8682-B7F6F43628D0}"/>
                </a:ext>
              </a:extLst>
            </p:cNvPr>
            <p:cNvPicPr>
              <a:picLocks noChangeAspect="1"/>
            </p:cNvPicPr>
            <p:nvPr/>
          </p:nvPicPr>
          <p:blipFill rotWithShape="1">
            <a:blip r:embed="rId9">
              <a:extLst>
                <a:ext uri="{28A0092B-C50C-407E-A947-70E740481C1C}">
                  <a14:useLocalDpi xmlns:a14="http://schemas.microsoft.com/office/drawing/2010/main" val="0"/>
                </a:ext>
              </a:extLst>
            </a:blip>
            <a:srcRect l="375" t="33785" r="1" b="33896"/>
            <a:stretch/>
          </p:blipFill>
          <p:spPr>
            <a:xfrm>
              <a:off x="4285377" y="6536545"/>
              <a:ext cx="4309786" cy="208914"/>
            </a:xfrm>
            <a:prstGeom prst="rect">
              <a:avLst/>
            </a:prstGeom>
          </p:spPr>
        </p:pic>
        <p:pic>
          <p:nvPicPr>
            <p:cNvPr id="21" name="图片 20">
              <a:extLst>
                <a:ext uri="{FF2B5EF4-FFF2-40B4-BE49-F238E27FC236}">
                  <a16:creationId xmlns:a16="http://schemas.microsoft.com/office/drawing/2014/main" id="{5FBF7A57-BEDB-43F3-AC78-12CF4B34E7C8}"/>
                </a:ext>
              </a:extLst>
            </p:cNvPr>
            <p:cNvPicPr>
              <a:picLocks noChangeAspect="1"/>
            </p:cNvPicPr>
            <p:nvPr/>
          </p:nvPicPr>
          <p:blipFill rotWithShape="1">
            <a:blip r:embed="rId9">
              <a:extLst>
                <a:ext uri="{28A0092B-C50C-407E-A947-70E740481C1C}">
                  <a14:useLocalDpi xmlns:a14="http://schemas.microsoft.com/office/drawing/2010/main" val="0"/>
                </a:ext>
              </a:extLst>
            </a:blip>
            <a:srcRect l="2064" t="65350" r="74685" b="814"/>
            <a:stretch/>
          </p:blipFill>
          <p:spPr>
            <a:xfrm>
              <a:off x="8556427" y="6536545"/>
              <a:ext cx="1005840" cy="218730"/>
            </a:xfrm>
            <a:prstGeom prst="rect">
              <a:avLst/>
            </a:prstGeom>
          </p:spPr>
        </p:pic>
      </p:grpSp>
      <p:pic>
        <p:nvPicPr>
          <p:cNvPr id="6" name="图片 5">
            <a:extLst>
              <a:ext uri="{FF2B5EF4-FFF2-40B4-BE49-F238E27FC236}">
                <a16:creationId xmlns:a16="http://schemas.microsoft.com/office/drawing/2014/main" id="{E99541BC-356C-4770-B75F-ED06BB2BF9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6897" y="5124995"/>
            <a:ext cx="2007125" cy="1327547"/>
          </a:xfrm>
          <a:prstGeom prst="rect">
            <a:avLst/>
          </a:prstGeom>
        </p:spPr>
      </p:pic>
    </p:spTree>
    <p:extLst>
      <p:ext uri="{BB962C8B-B14F-4D97-AF65-F5344CB8AC3E}">
        <p14:creationId xmlns:p14="http://schemas.microsoft.com/office/powerpoint/2010/main" val="2415947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B2643D-7956-4C92-AE8B-3BDEA5540110}"/>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数据展示</a:t>
            </a:r>
          </a:p>
        </p:txBody>
      </p:sp>
      <p:sp>
        <p:nvSpPr>
          <p:cNvPr id="7" name="文本框 6">
            <a:extLst>
              <a:ext uri="{FF2B5EF4-FFF2-40B4-BE49-F238E27FC236}">
                <a16:creationId xmlns:a16="http://schemas.microsoft.com/office/drawing/2014/main" id="{0459C909-4D5A-4233-95DB-A1B9D6CBCCA6}"/>
              </a:ext>
            </a:extLst>
          </p:cNvPr>
          <p:cNvSpPr txBox="1"/>
          <p:nvPr/>
        </p:nvSpPr>
        <p:spPr>
          <a:xfrm>
            <a:off x="2293137" y="5250240"/>
            <a:ext cx="153107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赤道坐标系</a:t>
            </a:r>
          </a:p>
        </p:txBody>
      </p:sp>
      <p:sp>
        <p:nvSpPr>
          <p:cNvPr id="8" name="文本框 7">
            <a:extLst>
              <a:ext uri="{FF2B5EF4-FFF2-40B4-BE49-F238E27FC236}">
                <a16:creationId xmlns:a16="http://schemas.microsoft.com/office/drawing/2014/main" id="{B758892B-7CA0-471B-8348-6E23B07E46F1}"/>
              </a:ext>
            </a:extLst>
          </p:cNvPr>
          <p:cNvSpPr txBox="1"/>
          <p:nvPr/>
        </p:nvSpPr>
        <p:spPr>
          <a:xfrm>
            <a:off x="8310427" y="5250240"/>
            <a:ext cx="153107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银道坐标系</a:t>
            </a:r>
          </a:p>
        </p:txBody>
      </p:sp>
      <p:pic>
        <p:nvPicPr>
          <p:cNvPr id="10" name="图片 9">
            <a:extLst>
              <a:ext uri="{FF2B5EF4-FFF2-40B4-BE49-F238E27FC236}">
                <a16:creationId xmlns:a16="http://schemas.microsoft.com/office/drawing/2014/main" id="{24E3AA77-E67C-4C9C-A19C-6523A36333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9188" y="2051228"/>
            <a:ext cx="5898971" cy="3136754"/>
          </a:xfrm>
          <a:prstGeom prst="rect">
            <a:avLst/>
          </a:prstGeom>
        </p:spPr>
      </p:pic>
      <p:sp>
        <p:nvSpPr>
          <p:cNvPr id="11" name="矩形 10">
            <a:extLst>
              <a:ext uri="{FF2B5EF4-FFF2-40B4-BE49-F238E27FC236}">
                <a16:creationId xmlns:a16="http://schemas.microsoft.com/office/drawing/2014/main" id="{B34F2E83-FA2D-4624-9B84-610E47CFF208}"/>
              </a:ext>
            </a:extLst>
          </p:cNvPr>
          <p:cNvSpPr/>
          <p:nvPr/>
        </p:nvSpPr>
        <p:spPr>
          <a:xfrm>
            <a:off x="287588" y="1120894"/>
            <a:ext cx="4011098" cy="646331"/>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  亮星星表</a:t>
            </a:r>
            <a:endParaRPr lang="en-US" altLang="zh-CN" dirty="0">
              <a:solidFill>
                <a:srgbClr val="333333"/>
              </a:solidFill>
              <a:latin typeface="微软雅黑" panose="020B0503020204020204" pitchFamily="34" charset="-122"/>
              <a:ea typeface="微软雅黑" panose="020B0503020204020204" pitchFamily="34" charset="-122"/>
            </a:endParaRPr>
          </a:p>
          <a:p>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a:solidFill>
                  <a:srgbClr val="333333"/>
                </a:solidFill>
                <a:latin typeface="微软雅黑" panose="020B0503020204020204" pitchFamily="34" charset="-122"/>
                <a:ea typeface="微软雅黑" panose="020B0503020204020204" pitchFamily="34" charset="-122"/>
              </a:rPr>
              <a:t>Catalogue Of Bright Stars, BSC</a:t>
            </a:r>
            <a:r>
              <a:rPr lang="zh-CN" altLang="en-US" dirty="0">
                <a:solidFill>
                  <a:srgbClr val="333333"/>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E9EBDFBA-97E4-4ED4-BE7A-9A0B29C942A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83843" y="2051228"/>
            <a:ext cx="5898972" cy="3136755"/>
          </a:xfrm>
          <a:prstGeom prst="rect">
            <a:avLst/>
          </a:prstGeom>
        </p:spPr>
      </p:pic>
    </p:spTree>
    <p:extLst>
      <p:ext uri="{BB962C8B-B14F-4D97-AF65-F5344CB8AC3E}">
        <p14:creationId xmlns:p14="http://schemas.microsoft.com/office/powerpoint/2010/main" val="196558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B2643D-7956-4C92-AE8B-3BDEA5540110}"/>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数据展示</a:t>
            </a:r>
          </a:p>
        </p:txBody>
      </p:sp>
      <p:sp>
        <p:nvSpPr>
          <p:cNvPr id="7" name="文本框 6">
            <a:extLst>
              <a:ext uri="{FF2B5EF4-FFF2-40B4-BE49-F238E27FC236}">
                <a16:creationId xmlns:a16="http://schemas.microsoft.com/office/drawing/2014/main" id="{0459C909-4D5A-4233-95DB-A1B9D6CBCCA6}"/>
              </a:ext>
            </a:extLst>
          </p:cNvPr>
          <p:cNvSpPr txBox="1"/>
          <p:nvPr/>
        </p:nvSpPr>
        <p:spPr>
          <a:xfrm>
            <a:off x="5330462" y="5756093"/>
            <a:ext cx="153107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赤道坐标系</a:t>
            </a:r>
          </a:p>
        </p:txBody>
      </p:sp>
      <p:pic>
        <p:nvPicPr>
          <p:cNvPr id="4" name="图片 3">
            <a:extLst>
              <a:ext uri="{FF2B5EF4-FFF2-40B4-BE49-F238E27FC236}">
                <a16:creationId xmlns:a16="http://schemas.microsoft.com/office/drawing/2014/main" id="{2901EE59-32F3-4E8E-98AC-17795A7FB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621" y="1988634"/>
            <a:ext cx="7082758" cy="3766228"/>
          </a:xfrm>
          <a:prstGeom prst="rect">
            <a:avLst/>
          </a:prstGeom>
        </p:spPr>
      </p:pic>
      <p:sp>
        <p:nvSpPr>
          <p:cNvPr id="12" name="矩形 11">
            <a:extLst>
              <a:ext uri="{FF2B5EF4-FFF2-40B4-BE49-F238E27FC236}">
                <a16:creationId xmlns:a16="http://schemas.microsoft.com/office/drawing/2014/main" id="{2D34B742-95B9-4AA9-88C3-E4293F2ABEC1}"/>
              </a:ext>
            </a:extLst>
          </p:cNvPr>
          <p:cNvSpPr/>
          <p:nvPr/>
        </p:nvSpPr>
        <p:spPr>
          <a:xfrm>
            <a:off x="382869" y="1120894"/>
            <a:ext cx="2962029" cy="646331"/>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依巴谷星表</a:t>
            </a:r>
            <a:endParaRPr lang="en-US" altLang="zh-CN" dirty="0">
              <a:solidFill>
                <a:srgbClr val="333333"/>
              </a:solidFill>
              <a:latin typeface="微软雅黑" panose="020B0503020204020204" pitchFamily="34" charset="-122"/>
              <a:ea typeface="微软雅黑" panose="020B0503020204020204" pitchFamily="34" charset="-122"/>
            </a:endParaRPr>
          </a:p>
          <a:p>
            <a:r>
              <a:rPr lang="zh-CN" altLang="en-US" dirty="0">
                <a:solidFill>
                  <a:srgbClr val="333333"/>
                </a:solidFill>
                <a:latin typeface="微软雅黑" panose="020B0503020204020204" pitchFamily="34" charset="-122"/>
                <a:ea typeface="微软雅黑" panose="020B0503020204020204" pitchFamily="34" charset="-122"/>
              </a:rPr>
              <a:t>（</a:t>
            </a:r>
            <a:r>
              <a:rPr lang="en-US" altLang="zh-CN" dirty="0" err="1">
                <a:solidFill>
                  <a:srgbClr val="333333"/>
                </a:solidFill>
                <a:latin typeface="微软雅黑" panose="020B0503020204020204" pitchFamily="34" charset="-122"/>
                <a:ea typeface="微软雅黑" panose="020B0503020204020204" pitchFamily="34" charset="-122"/>
              </a:rPr>
              <a:t>Hipparcos</a:t>
            </a:r>
            <a:r>
              <a:rPr lang="en-US" altLang="zh-CN" dirty="0">
                <a:solidFill>
                  <a:srgbClr val="333333"/>
                </a:solidFill>
                <a:latin typeface="微软雅黑" panose="020B0503020204020204" pitchFamily="34" charset="-122"/>
                <a:ea typeface="微软雅黑" panose="020B0503020204020204" pitchFamily="34" charset="-122"/>
              </a:rPr>
              <a:t> and Tycho</a:t>
            </a:r>
            <a:r>
              <a:rPr lang="zh-CN" altLang="en-US" dirty="0">
                <a:solidFill>
                  <a:srgbClr val="333333"/>
                </a:solidFill>
                <a:latin typeface="微软雅黑" panose="020B0503020204020204" pitchFamily="34" charset="-122"/>
                <a:ea typeface="微软雅黑" panose="020B0503020204020204" pitchFamily="34" charset="-122"/>
              </a:rPr>
              <a:t>）</a:t>
            </a:r>
            <a:endParaRPr lang="en-US" altLang="zh-CN" dirty="0">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8421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B4B5AB-F18F-4FA8-9829-DACF410CF86F}"/>
              </a:ext>
            </a:extLst>
          </p:cNvPr>
          <p:cNvSpPr/>
          <p:nvPr/>
        </p:nvSpPr>
        <p:spPr>
          <a:xfrm>
            <a:off x="771864" y="962345"/>
            <a:ext cx="9550400" cy="4200189"/>
          </a:xfrm>
          <a:prstGeom prst="rect">
            <a:avLst/>
          </a:prstGeom>
        </p:spPr>
        <p:txBody>
          <a:bodyPr wrap="square">
            <a:sp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北银极的赤道坐标：                                              单位是度。 </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银心方向                  。对应的赤道坐标</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北天极的银经                     。 </a:t>
            </a:r>
            <a:endParaRPr lang="en-US" altLang="zh-CN" dirty="0">
              <a:latin typeface="微软雅黑 Light" panose="020B0502040204020203" pitchFamily="34" charset="-122"/>
              <a:ea typeface="微软雅黑 Light" panose="020B0502040204020203" pitchFamily="34" charset="-122"/>
            </a:endParaRPr>
          </a:p>
          <a:p>
            <a:pPr>
              <a:lnSpc>
                <a:spcPct val="150000"/>
              </a:lnSpc>
            </a:pP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如果天体的赤道坐标为       </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，则其银道坐标(l,b)可由下面公式求得： </a:t>
            </a:r>
            <a:r>
              <a:rPr lang="en-US" altLang="zh-CN" dirty="0">
                <a:latin typeface="微软雅黑 Light" panose="020B0502040204020203" pitchFamily="34" charset="-122"/>
                <a:ea typeface="微软雅黑 Light" panose="020B0502040204020203" pitchFamily="34" charset="-122"/>
              </a:rPr>
              <a:t>	</a:t>
            </a:r>
          </a:p>
          <a:p>
            <a:pPr>
              <a:lnSpc>
                <a:spcPct val="150000"/>
              </a:lnSpc>
            </a:pPr>
            <a:endParaRPr lang="en-US" altLang="zh-CN" dirty="0">
              <a:latin typeface="微软雅黑 Light" panose="020B0502040204020203" pitchFamily="34" charset="-122"/>
              <a:ea typeface="微软雅黑 Light" panose="020B0502040204020203" pitchFamily="34" charset="-122"/>
            </a:endParaRPr>
          </a:p>
          <a:p>
            <a:pPr>
              <a:lnSpc>
                <a:spcPct val="150000"/>
              </a:lnSpc>
            </a:pPr>
            <a:endParaRPr lang="en-US" altLang="zh-CN" dirty="0">
              <a:latin typeface="微软雅黑 Light" panose="020B0502040204020203" pitchFamily="34" charset="-122"/>
              <a:ea typeface="微软雅黑 Light" panose="020B0502040204020203" pitchFamily="34" charset="-122"/>
            </a:endParaRPr>
          </a:p>
          <a:p>
            <a:pPr>
              <a:lnSpc>
                <a:spcPct val="150000"/>
              </a:lnSpc>
            </a:pP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dirty="0">
                <a:latin typeface="微软雅黑 Light" panose="020B0502040204020203" pitchFamily="34" charset="-122"/>
                <a:ea typeface="微软雅黑 Light" panose="020B0502040204020203" pitchFamily="34" charset="-122"/>
              </a:rPr>
              <a:t>反向转换公式如下：</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en-US" altLang="zh-CN" dirty="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sp>
        <p:nvSpPr>
          <p:cNvPr id="3" name="文本框 2">
            <a:extLst>
              <a:ext uri="{FF2B5EF4-FFF2-40B4-BE49-F238E27FC236}">
                <a16:creationId xmlns:a16="http://schemas.microsoft.com/office/drawing/2014/main" id="{5F93CB6A-8EB0-468E-A6D0-CFE55E6ADBF1}"/>
              </a:ext>
            </a:extLst>
          </p:cNvPr>
          <p:cNvSpPr txBox="1"/>
          <p:nvPr/>
        </p:nvSpPr>
        <p:spPr>
          <a:xfrm>
            <a:off x="2077375" y="171450"/>
            <a:ext cx="7918881" cy="584775"/>
          </a:xfrm>
          <a:prstGeom prst="rect">
            <a:avLst/>
          </a:prstGeom>
          <a:noFill/>
        </p:spPr>
        <p:txBody>
          <a:bodyPr wrap="square" rtlCol="0">
            <a:spAutoFit/>
          </a:bodyPr>
          <a:lstStyle/>
          <a:p>
            <a:pPr algn="ctr"/>
            <a:r>
              <a:rPr lang="zh-CN" altLang="en-US" sz="3200" spc="300" dirty="0">
                <a:solidFill>
                  <a:schemeClr val="bg1"/>
                </a:solidFill>
                <a:latin typeface="微软雅黑" panose="020B0503020204020204" pitchFamily="34" charset="-122"/>
                <a:ea typeface="微软雅黑" panose="020B0503020204020204" pitchFamily="34" charset="-122"/>
              </a:rPr>
              <a:t>赤道坐标</a:t>
            </a:r>
            <a:r>
              <a:rPr lang="en-US" altLang="zh-CN" sz="3200" spc="300" dirty="0">
                <a:solidFill>
                  <a:schemeClr val="bg1"/>
                </a:solidFill>
                <a:latin typeface="微软雅黑" panose="020B0503020204020204" pitchFamily="34" charset="-122"/>
                <a:ea typeface="微软雅黑" panose="020B0503020204020204" pitchFamily="34" charset="-122"/>
              </a:rPr>
              <a:t>(J2000)</a:t>
            </a:r>
            <a:r>
              <a:rPr lang="zh-CN" altLang="en-US" sz="3200" spc="300" dirty="0">
                <a:solidFill>
                  <a:schemeClr val="bg1"/>
                </a:solidFill>
                <a:latin typeface="微软雅黑" panose="020B0503020204020204" pitchFamily="34" charset="-122"/>
                <a:ea typeface="微软雅黑" panose="020B0503020204020204" pitchFamily="34" charset="-122"/>
              </a:rPr>
              <a:t>与银道坐标转换</a:t>
            </a:r>
          </a:p>
        </p:txBody>
      </p:sp>
      <p:pic>
        <p:nvPicPr>
          <p:cNvPr id="6" name="图片 5">
            <a:extLst>
              <a:ext uri="{FF2B5EF4-FFF2-40B4-BE49-F238E27FC236}">
                <a16:creationId xmlns:a16="http://schemas.microsoft.com/office/drawing/2014/main" id="{8E5E8712-CC5A-477F-8C0F-3E1C95A4B94C}"/>
              </a:ext>
            </a:extLst>
          </p:cNvPr>
          <p:cNvPicPr>
            <a:picLocks noChangeAspect="1"/>
          </p:cNvPicPr>
          <p:nvPr/>
        </p:nvPicPr>
        <p:blipFill>
          <a:blip r:embed="rId2"/>
          <a:stretch>
            <a:fillRect/>
          </a:stretch>
        </p:blipFill>
        <p:spPr>
          <a:xfrm>
            <a:off x="1516370" y="3201744"/>
            <a:ext cx="5210175" cy="942975"/>
          </a:xfrm>
          <a:prstGeom prst="rect">
            <a:avLst/>
          </a:prstGeom>
        </p:spPr>
      </p:pic>
      <p:pic>
        <p:nvPicPr>
          <p:cNvPr id="7" name="图片 6">
            <a:extLst>
              <a:ext uri="{FF2B5EF4-FFF2-40B4-BE49-F238E27FC236}">
                <a16:creationId xmlns:a16="http://schemas.microsoft.com/office/drawing/2014/main" id="{FE4D0BA2-733F-4208-86CC-1599B3EAAEFD}"/>
              </a:ext>
            </a:extLst>
          </p:cNvPr>
          <p:cNvPicPr>
            <a:picLocks noChangeAspect="1"/>
          </p:cNvPicPr>
          <p:nvPr/>
        </p:nvPicPr>
        <p:blipFill>
          <a:blip r:embed="rId3"/>
          <a:stretch>
            <a:fillRect/>
          </a:stretch>
        </p:blipFill>
        <p:spPr>
          <a:xfrm>
            <a:off x="1516370" y="4925741"/>
            <a:ext cx="4829175" cy="885825"/>
          </a:xfrm>
          <a:prstGeom prst="rect">
            <a:avLst/>
          </a:prstGeom>
        </p:spPr>
      </p:pic>
      <p:pic>
        <p:nvPicPr>
          <p:cNvPr id="8" name="图片 7">
            <a:extLst>
              <a:ext uri="{FF2B5EF4-FFF2-40B4-BE49-F238E27FC236}">
                <a16:creationId xmlns:a16="http://schemas.microsoft.com/office/drawing/2014/main" id="{1F80A987-EF1B-47FF-862B-8BA1468CA35E}"/>
              </a:ext>
            </a:extLst>
          </p:cNvPr>
          <p:cNvPicPr>
            <a:picLocks noChangeAspect="1"/>
          </p:cNvPicPr>
          <p:nvPr/>
        </p:nvPicPr>
        <p:blipFill>
          <a:blip r:embed="rId4"/>
          <a:stretch>
            <a:fillRect/>
          </a:stretch>
        </p:blipFill>
        <p:spPr>
          <a:xfrm>
            <a:off x="3146515" y="2654071"/>
            <a:ext cx="679761" cy="457798"/>
          </a:xfrm>
          <a:prstGeom prst="rect">
            <a:avLst/>
          </a:prstGeom>
        </p:spPr>
      </p:pic>
      <p:pic>
        <p:nvPicPr>
          <p:cNvPr id="10" name="图片 9">
            <a:extLst>
              <a:ext uri="{FF2B5EF4-FFF2-40B4-BE49-F238E27FC236}">
                <a16:creationId xmlns:a16="http://schemas.microsoft.com/office/drawing/2014/main" id="{8F97B037-E050-48AF-84E3-53AE2E7B1FD1}"/>
              </a:ext>
            </a:extLst>
          </p:cNvPr>
          <p:cNvPicPr>
            <a:picLocks noChangeAspect="1"/>
          </p:cNvPicPr>
          <p:nvPr/>
        </p:nvPicPr>
        <p:blipFill>
          <a:blip r:embed="rId5"/>
          <a:stretch>
            <a:fillRect/>
          </a:stretch>
        </p:blipFill>
        <p:spPr>
          <a:xfrm>
            <a:off x="4941442" y="1417897"/>
            <a:ext cx="2459574" cy="409929"/>
          </a:xfrm>
          <a:prstGeom prst="rect">
            <a:avLst/>
          </a:prstGeom>
        </p:spPr>
      </p:pic>
      <p:pic>
        <p:nvPicPr>
          <p:cNvPr id="12" name="图片 11">
            <a:extLst>
              <a:ext uri="{FF2B5EF4-FFF2-40B4-BE49-F238E27FC236}">
                <a16:creationId xmlns:a16="http://schemas.microsoft.com/office/drawing/2014/main" id="{9B1ABFD7-3B32-4508-9162-F52354217046}"/>
              </a:ext>
            </a:extLst>
          </p:cNvPr>
          <p:cNvPicPr>
            <a:picLocks noChangeAspect="1"/>
          </p:cNvPicPr>
          <p:nvPr/>
        </p:nvPicPr>
        <p:blipFill>
          <a:blip r:embed="rId6"/>
          <a:stretch>
            <a:fillRect/>
          </a:stretch>
        </p:blipFill>
        <p:spPr>
          <a:xfrm>
            <a:off x="2834718" y="1006736"/>
            <a:ext cx="3167802" cy="449166"/>
          </a:xfrm>
          <a:prstGeom prst="rect">
            <a:avLst/>
          </a:prstGeom>
        </p:spPr>
      </p:pic>
      <p:pic>
        <p:nvPicPr>
          <p:cNvPr id="13" name="图片 12">
            <a:extLst>
              <a:ext uri="{FF2B5EF4-FFF2-40B4-BE49-F238E27FC236}">
                <a16:creationId xmlns:a16="http://schemas.microsoft.com/office/drawing/2014/main" id="{A5CC0261-9BFA-42BF-B430-395C0590BABC}"/>
              </a:ext>
            </a:extLst>
          </p:cNvPr>
          <p:cNvPicPr>
            <a:picLocks noChangeAspect="1"/>
          </p:cNvPicPr>
          <p:nvPr/>
        </p:nvPicPr>
        <p:blipFill>
          <a:blip r:embed="rId7"/>
          <a:stretch>
            <a:fillRect/>
          </a:stretch>
        </p:blipFill>
        <p:spPr>
          <a:xfrm>
            <a:off x="1772081" y="1373340"/>
            <a:ext cx="1242597" cy="409929"/>
          </a:xfrm>
          <a:prstGeom prst="rect">
            <a:avLst/>
          </a:prstGeom>
        </p:spPr>
      </p:pic>
      <p:pic>
        <p:nvPicPr>
          <p:cNvPr id="14" name="图片 13">
            <a:extLst>
              <a:ext uri="{FF2B5EF4-FFF2-40B4-BE49-F238E27FC236}">
                <a16:creationId xmlns:a16="http://schemas.microsoft.com/office/drawing/2014/main" id="{20AED5ED-33DF-4B5C-8CE3-388A23F85929}"/>
              </a:ext>
            </a:extLst>
          </p:cNvPr>
          <p:cNvPicPr>
            <a:picLocks noChangeAspect="1"/>
          </p:cNvPicPr>
          <p:nvPr/>
        </p:nvPicPr>
        <p:blipFill>
          <a:blip r:embed="rId8"/>
          <a:stretch>
            <a:fillRect/>
          </a:stretch>
        </p:blipFill>
        <p:spPr>
          <a:xfrm>
            <a:off x="2255851" y="1834935"/>
            <a:ext cx="1430392" cy="357598"/>
          </a:xfrm>
          <a:prstGeom prst="rect">
            <a:avLst/>
          </a:prstGeom>
        </p:spPr>
      </p:pic>
    </p:spTree>
    <p:extLst>
      <p:ext uri="{BB962C8B-B14F-4D97-AF65-F5344CB8AC3E}">
        <p14:creationId xmlns:p14="http://schemas.microsoft.com/office/powerpoint/2010/main" val="159724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07D2CA-2B1D-4347-ABB6-B8E8B31CB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0" y="1832890"/>
            <a:ext cx="5801360" cy="3314140"/>
          </a:xfrm>
          <a:prstGeom prst="rect">
            <a:avLst/>
          </a:prstGeom>
        </p:spPr>
      </p:pic>
      <p:pic>
        <p:nvPicPr>
          <p:cNvPr id="5" name="图片 4">
            <a:extLst>
              <a:ext uri="{FF2B5EF4-FFF2-40B4-BE49-F238E27FC236}">
                <a16:creationId xmlns:a16="http://schemas.microsoft.com/office/drawing/2014/main" id="{C4D8444C-4A73-40A4-AB9A-C82EA3763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 y="1817995"/>
            <a:ext cx="5801360" cy="3343930"/>
          </a:xfrm>
          <a:prstGeom prst="rect">
            <a:avLst/>
          </a:prstGeom>
        </p:spPr>
      </p:pic>
      <p:sp>
        <p:nvSpPr>
          <p:cNvPr id="6" name="文本框 5">
            <a:extLst>
              <a:ext uri="{FF2B5EF4-FFF2-40B4-BE49-F238E27FC236}">
                <a16:creationId xmlns:a16="http://schemas.microsoft.com/office/drawing/2014/main" id="{C1B3753C-51EB-4C6F-A692-98C416763F12}"/>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数据展示</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视星等</a:t>
            </a:r>
            <a:r>
              <a:rPr lang="en-US" altLang="zh-CN" sz="3200" dirty="0">
                <a:solidFill>
                  <a:schemeClr val="bg1"/>
                </a:solidFill>
                <a:latin typeface="微软雅黑" panose="020B0503020204020204" pitchFamily="34" charset="-122"/>
                <a:ea typeface="微软雅黑" panose="020B0503020204020204" pitchFamily="34" charset="-122"/>
              </a:rPr>
              <a:t>&amp;B-V</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0273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7914" y="-357396"/>
            <a:ext cx="2894886" cy="6186309"/>
          </a:xfrm>
          <a:prstGeom prst="rect">
            <a:avLst/>
          </a:prstGeom>
          <a:noFill/>
        </p:spPr>
        <p:txBody>
          <a:bodyPr wrap="square" rtlCol="0">
            <a:spAutoFit/>
          </a:bodyPr>
          <a:lstStyle/>
          <a:p>
            <a:r>
              <a:rPr lang="en-US" altLang="zh-CN" sz="39600" dirty="0">
                <a:solidFill>
                  <a:schemeClr val="bg1"/>
                </a:solidFill>
              </a:rPr>
              <a:t>3</a:t>
            </a:r>
            <a:endParaRPr lang="zh-CN" altLang="en-US" sz="39600" dirty="0">
              <a:solidFill>
                <a:schemeClr val="bg1"/>
              </a:solidFill>
            </a:endParaRPr>
          </a:p>
        </p:txBody>
      </p:sp>
      <p:sp>
        <p:nvSpPr>
          <p:cNvPr id="4" name="文本框 3"/>
          <p:cNvSpPr txBox="1"/>
          <p:nvPr/>
        </p:nvSpPr>
        <p:spPr>
          <a:xfrm>
            <a:off x="2588614" y="4157008"/>
            <a:ext cx="2746115" cy="1015663"/>
          </a:xfrm>
          <a:prstGeom prst="rect">
            <a:avLst/>
          </a:prstGeom>
          <a:noFill/>
        </p:spPr>
        <p:txBody>
          <a:bodyPr wrap="square" rtlCol="0">
            <a:spAutoFit/>
          </a:bodyPr>
          <a:lstStyle/>
          <a:p>
            <a:pPr algn="ctr"/>
            <a:r>
              <a:rPr lang="en-US" altLang="zh-CN" sz="6000" b="1" dirty="0">
                <a:solidFill>
                  <a:schemeClr val="bg1"/>
                </a:solidFill>
              </a:rPr>
              <a:t>PART</a:t>
            </a:r>
            <a:endParaRPr lang="zh-CN" altLang="en-US" sz="6000" b="1" dirty="0">
              <a:solidFill>
                <a:schemeClr val="bg1"/>
              </a:solidFill>
            </a:endParaRPr>
          </a:p>
        </p:txBody>
      </p:sp>
      <p:cxnSp>
        <p:nvCxnSpPr>
          <p:cNvPr id="6" name="直接连接符 5"/>
          <p:cNvCxnSpPr/>
          <p:nvPr/>
        </p:nvCxnSpPr>
        <p:spPr>
          <a:xfrm flipV="1">
            <a:off x="4155800" y="2133600"/>
            <a:ext cx="2737400" cy="3508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35EEBED7-B693-4467-AF56-011A51749C63}"/>
              </a:ext>
            </a:extLst>
          </p:cNvPr>
          <p:cNvPicPr>
            <a:picLocks noChangeAspect="1"/>
          </p:cNvPicPr>
          <p:nvPr/>
        </p:nvPicPr>
        <p:blipFill>
          <a:blip r:embed="rId2"/>
          <a:stretch>
            <a:fillRect/>
          </a:stretch>
        </p:blipFill>
        <p:spPr>
          <a:xfrm>
            <a:off x="10010775" y="6105525"/>
            <a:ext cx="2181225" cy="752475"/>
          </a:xfrm>
          <a:prstGeom prst="rect">
            <a:avLst/>
          </a:prstGeom>
        </p:spPr>
      </p:pic>
      <p:sp>
        <p:nvSpPr>
          <p:cNvPr id="8" name="文本框 7">
            <a:extLst>
              <a:ext uri="{FF2B5EF4-FFF2-40B4-BE49-F238E27FC236}">
                <a16:creationId xmlns:a16="http://schemas.microsoft.com/office/drawing/2014/main" id="{7F43C536-D967-4D63-8FBF-12FEBFF85D11}"/>
              </a:ext>
            </a:extLst>
          </p:cNvPr>
          <p:cNvSpPr txBox="1"/>
          <p:nvPr/>
        </p:nvSpPr>
        <p:spPr>
          <a:xfrm>
            <a:off x="6411039" y="3429000"/>
            <a:ext cx="4983047" cy="1938992"/>
          </a:xfrm>
          <a:prstGeom prst="rect">
            <a:avLst/>
          </a:prstGeom>
          <a:noFill/>
        </p:spPr>
        <p:txBody>
          <a:bodyPr wrap="square" rtlCol="0">
            <a:spAutoFit/>
          </a:bodyPr>
          <a:lstStyle/>
          <a:p>
            <a:r>
              <a:rPr lang="zh-CN" altLang="en-US" sz="6000" spc="600" dirty="0">
                <a:solidFill>
                  <a:schemeClr val="bg1"/>
                </a:solidFill>
                <a:latin typeface="微软雅黑" panose="020B0503020204020204" pitchFamily="34" charset="-122"/>
                <a:ea typeface="微软雅黑" panose="020B0503020204020204" pitchFamily="34" charset="-122"/>
              </a:rPr>
              <a:t>卫星</a:t>
            </a:r>
            <a:endParaRPr lang="en-US" altLang="zh-CN" sz="6000" spc="600" dirty="0">
              <a:solidFill>
                <a:schemeClr val="bg1"/>
              </a:solidFill>
              <a:latin typeface="微软雅黑" panose="020B0503020204020204" pitchFamily="34" charset="-122"/>
              <a:ea typeface="微软雅黑" panose="020B0503020204020204" pitchFamily="34" charset="-122"/>
            </a:endParaRPr>
          </a:p>
          <a:p>
            <a:r>
              <a:rPr lang="zh-CN" altLang="en-US" sz="6000" spc="600" dirty="0">
                <a:solidFill>
                  <a:schemeClr val="bg1"/>
                </a:solidFill>
                <a:latin typeface="微软雅黑" panose="020B0503020204020204" pitchFamily="34" charset="-122"/>
                <a:ea typeface="微软雅黑" panose="020B0503020204020204" pitchFamily="34" charset="-122"/>
              </a:rPr>
              <a:t>实时轨迹</a:t>
            </a:r>
          </a:p>
        </p:txBody>
      </p:sp>
    </p:spTree>
    <p:extLst>
      <p:ext uri="{BB962C8B-B14F-4D97-AF65-F5344CB8AC3E}">
        <p14:creationId xmlns:p14="http://schemas.microsoft.com/office/powerpoint/2010/main" val="397196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B1D75D6-3381-4685-A5A3-305EE0554086}"/>
              </a:ext>
            </a:extLst>
          </p:cNvPr>
          <p:cNvPicPr>
            <a:picLocks noChangeAspect="1"/>
          </p:cNvPicPr>
          <p:nvPr/>
        </p:nvPicPr>
        <p:blipFill rotWithShape="1">
          <a:blip r:embed="rId2"/>
          <a:srcRect l="-817" r="41528"/>
          <a:stretch/>
        </p:blipFill>
        <p:spPr>
          <a:xfrm>
            <a:off x="6336937" y="0"/>
            <a:ext cx="5855063" cy="6858000"/>
          </a:xfrm>
          <a:prstGeom prst="rect">
            <a:avLst/>
          </a:prstGeom>
        </p:spPr>
      </p:pic>
      <p:sp>
        <p:nvSpPr>
          <p:cNvPr id="2" name="文本框 1"/>
          <p:cNvSpPr txBox="1"/>
          <p:nvPr/>
        </p:nvSpPr>
        <p:spPr>
          <a:xfrm>
            <a:off x="2509520" y="1229883"/>
            <a:ext cx="7172960" cy="1015663"/>
          </a:xfrm>
          <a:prstGeom prst="rect">
            <a:avLst/>
          </a:prstGeom>
          <a:noFill/>
        </p:spPr>
        <p:txBody>
          <a:bodyPr wrap="square" rtlCol="0">
            <a:spAutoFit/>
          </a:bodyPr>
          <a:lstStyle/>
          <a:p>
            <a:pPr algn="ctr"/>
            <a:r>
              <a:rPr lang="en-US" altLang="zh-CN" sz="6000" b="1" dirty="0">
                <a:solidFill>
                  <a:schemeClr val="bg1"/>
                </a:solidFill>
              </a:rPr>
              <a:t>CONTENTS</a:t>
            </a:r>
            <a:endParaRPr lang="zh-CN" altLang="en-US" sz="6000" b="1" dirty="0">
              <a:solidFill>
                <a:schemeClr val="bg1"/>
              </a:solidFill>
            </a:endParaRPr>
          </a:p>
        </p:txBody>
      </p:sp>
      <p:sp>
        <p:nvSpPr>
          <p:cNvPr id="3" name="文本框 2"/>
          <p:cNvSpPr txBox="1"/>
          <p:nvPr/>
        </p:nvSpPr>
        <p:spPr>
          <a:xfrm>
            <a:off x="3409399" y="2844225"/>
            <a:ext cx="5373201" cy="584775"/>
          </a:xfrm>
          <a:prstGeom prst="rect">
            <a:avLst/>
          </a:prstGeom>
          <a:noFill/>
        </p:spPr>
        <p:txBody>
          <a:bodyPr wrap="squar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摘要</a:t>
            </a:r>
          </a:p>
        </p:txBody>
      </p:sp>
      <p:sp>
        <p:nvSpPr>
          <p:cNvPr id="4" name="文本框 3"/>
          <p:cNvSpPr txBox="1"/>
          <p:nvPr/>
        </p:nvSpPr>
        <p:spPr>
          <a:xfrm>
            <a:off x="3409399" y="3577264"/>
            <a:ext cx="5373201" cy="584775"/>
          </a:xfrm>
          <a:prstGeom prst="rect">
            <a:avLst/>
          </a:prstGeom>
          <a:noFill/>
        </p:spPr>
        <p:txBody>
          <a:bodyPr wrap="square" rtlCol="0">
            <a:spAutoFit/>
          </a:bodyPr>
          <a:lstStyle/>
          <a:p>
            <a:r>
              <a:rPr lang="zh-CN" altLang="en-US" sz="3200" dirty="0">
                <a:solidFill>
                  <a:schemeClr val="bg1"/>
                </a:solidFill>
                <a:latin typeface="微软雅黑 Light" panose="020B0502040204020203" pitchFamily="34" charset="-122"/>
                <a:ea typeface="微软雅黑 Light" panose="020B0502040204020203" pitchFamily="34" charset="-122"/>
              </a:rPr>
              <a:t>关于天文变换</a:t>
            </a:r>
          </a:p>
        </p:txBody>
      </p:sp>
      <p:sp>
        <p:nvSpPr>
          <p:cNvPr id="5" name="文本框 4"/>
          <p:cNvSpPr txBox="1"/>
          <p:nvPr/>
        </p:nvSpPr>
        <p:spPr>
          <a:xfrm>
            <a:off x="3409399" y="4310303"/>
            <a:ext cx="5373201" cy="584775"/>
          </a:xfrm>
          <a:prstGeom prst="rect">
            <a:avLst/>
          </a:prstGeom>
          <a:noFill/>
        </p:spPr>
        <p:txBody>
          <a:bodyPr wrap="square" rtlCol="0">
            <a:spAutoFit/>
          </a:bodyPr>
          <a:lstStyle>
            <a:defPPr>
              <a:defRPr lang="zh-CN"/>
            </a:defPPr>
            <a:lvl1pPr>
              <a:defRPr sz="3200">
                <a:solidFill>
                  <a:schemeClr val="bg1"/>
                </a:solidFill>
                <a:latin typeface="微软雅黑 Light" panose="020B0502040204020203" pitchFamily="34" charset="-122"/>
                <a:ea typeface="微软雅黑 Light" panose="020B0502040204020203" pitchFamily="34" charset="-122"/>
              </a:defRPr>
            </a:lvl1pPr>
          </a:lstStyle>
          <a:p>
            <a:r>
              <a:rPr lang="zh-CN" altLang="en-US" dirty="0"/>
              <a:t>实时卫星数据</a:t>
            </a:r>
          </a:p>
        </p:txBody>
      </p:sp>
      <p:sp>
        <p:nvSpPr>
          <p:cNvPr id="6" name="文本框 5"/>
          <p:cNvSpPr txBox="1"/>
          <p:nvPr/>
        </p:nvSpPr>
        <p:spPr>
          <a:xfrm>
            <a:off x="3409399" y="5043342"/>
            <a:ext cx="5373201" cy="584775"/>
          </a:xfrm>
          <a:prstGeom prst="rect">
            <a:avLst/>
          </a:prstGeom>
          <a:noFill/>
        </p:spPr>
        <p:txBody>
          <a:bodyPr wrap="square" rtlCol="0">
            <a:spAutoFit/>
          </a:bodyPr>
          <a:lstStyle/>
          <a:p>
            <a:r>
              <a:rPr lang="en-US" altLang="zh-CN" sz="3200" dirty="0">
                <a:solidFill>
                  <a:schemeClr val="bg1"/>
                </a:solidFill>
                <a:latin typeface="微软雅黑 Light" panose="020B0502040204020203" pitchFamily="34" charset="-122"/>
                <a:ea typeface="微软雅黑 Light" panose="020B0502040204020203" pitchFamily="34" charset="-122"/>
              </a:rPr>
              <a:t>UI</a:t>
            </a:r>
            <a:r>
              <a:rPr lang="zh-CN" altLang="en-US" sz="3200" dirty="0">
                <a:solidFill>
                  <a:schemeClr val="bg1"/>
                </a:solidFill>
                <a:latin typeface="微软雅黑 Light" panose="020B0502040204020203" pitchFamily="34" charset="-122"/>
                <a:ea typeface="微软雅黑 Light" panose="020B0502040204020203" pitchFamily="34" charset="-122"/>
              </a:rPr>
              <a:t>实现</a:t>
            </a:r>
          </a:p>
        </p:txBody>
      </p:sp>
      <p:pic>
        <p:nvPicPr>
          <p:cNvPr id="7" name="图片 6">
            <a:extLst>
              <a:ext uri="{FF2B5EF4-FFF2-40B4-BE49-F238E27FC236}">
                <a16:creationId xmlns:a16="http://schemas.microsoft.com/office/drawing/2014/main" id="{C0ACF44D-F80B-4A58-BE58-EDFC5329DD6F}"/>
              </a:ext>
            </a:extLst>
          </p:cNvPr>
          <p:cNvPicPr>
            <a:picLocks noChangeAspect="1"/>
          </p:cNvPicPr>
          <p:nvPr/>
        </p:nvPicPr>
        <p:blipFill>
          <a:blip r:embed="rId3"/>
          <a:stretch>
            <a:fillRect/>
          </a:stretch>
        </p:blipFill>
        <p:spPr>
          <a:xfrm>
            <a:off x="10010775" y="6105525"/>
            <a:ext cx="2181225" cy="752475"/>
          </a:xfrm>
          <a:prstGeom prst="rect">
            <a:avLst/>
          </a:prstGeom>
        </p:spPr>
      </p:pic>
    </p:spTree>
    <p:extLst>
      <p:ext uri="{BB962C8B-B14F-4D97-AF65-F5344CB8AC3E}">
        <p14:creationId xmlns:p14="http://schemas.microsoft.com/office/powerpoint/2010/main" val="621599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B2643D-7956-4C92-AE8B-3BDEA5540110}"/>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卫星数据</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8325" t="14871" r="19222" b="12309"/>
          <a:stretch/>
        </p:blipFill>
        <p:spPr>
          <a:xfrm>
            <a:off x="923193" y="1816154"/>
            <a:ext cx="4765430" cy="4021939"/>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6603" t="12891" r="18184" b="12765"/>
          <a:stretch/>
        </p:blipFill>
        <p:spPr>
          <a:xfrm>
            <a:off x="6242539" y="1816154"/>
            <a:ext cx="4958862" cy="4028437"/>
          </a:xfrm>
          <a:prstGeom prst="rect">
            <a:avLst/>
          </a:prstGeom>
        </p:spPr>
      </p:pic>
      <p:sp>
        <p:nvSpPr>
          <p:cNvPr id="6" name="文本框 5"/>
          <p:cNvSpPr txBox="1"/>
          <p:nvPr/>
        </p:nvSpPr>
        <p:spPr>
          <a:xfrm>
            <a:off x="923193" y="1230923"/>
            <a:ext cx="9621590" cy="461665"/>
          </a:xfrm>
          <a:prstGeom prst="rect">
            <a:avLst/>
          </a:prstGeom>
          <a:noFill/>
        </p:spPr>
        <p:txBody>
          <a:bodyPr wrap="square" rtlCol="0">
            <a:spAutoFit/>
          </a:bodyPr>
          <a:lstStyle/>
          <a:p>
            <a:r>
              <a:rPr lang="zh-CN" altLang="en-US" sz="2400" dirty="0">
                <a:latin typeface="等线" panose="02010600030101010101" pitchFamily="2" charset="-122"/>
                <a:ea typeface="等线" panose="02010600030101010101" pitchFamily="2" charset="-122"/>
              </a:rPr>
              <a:t>初代空间站 </a:t>
            </a:r>
            <a:r>
              <a:rPr lang="en-US" altLang="zh-CN" sz="2400" dirty="0">
                <a:latin typeface="等线" panose="02010600030101010101" pitchFamily="2" charset="-122"/>
                <a:ea typeface="等线" panose="02010600030101010101" pitchFamily="2" charset="-122"/>
              </a:rPr>
              <a:t>ISS (ZARYA) </a:t>
            </a:r>
            <a:r>
              <a:rPr lang="zh-CN" altLang="en-US" sz="2400" dirty="0">
                <a:latin typeface="等线" panose="02010600030101010101" pitchFamily="2" charset="-122"/>
                <a:ea typeface="等线" panose="02010600030101010101" pitchFamily="2" charset="-122"/>
              </a:rPr>
              <a:t>轨迹（</a:t>
            </a:r>
            <a:r>
              <a:rPr lang="en-US" altLang="zh-CN" sz="2400" dirty="0">
                <a:latin typeface="等线" panose="02010600030101010101" pitchFamily="2" charset="-122"/>
                <a:ea typeface="等线" panose="02010600030101010101" pitchFamily="2" charset="-122"/>
              </a:rPr>
              <a:t>24</a:t>
            </a:r>
            <a:r>
              <a:rPr lang="zh-CN" altLang="en-US" sz="2400" dirty="0">
                <a:latin typeface="等线" panose="02010600030101010101" pitchFamily="2" charset="-122"/>
                <a:ea typeface="等线" panose="02010600030101010101" pitchFamily="2" charset="-122"/>
              </a:rPr>
              <a:t>小时）</a:t>
            </a:r>
            <a:r>
              <a:rPr lang="en-US" altLang="zh-CN" sz="2400" dirty="0">
                <a:latin typeface="等线" panose="02010600030101010101" pitchFamily="2" charset="-122"/>
                <a:ea typeface="等线" panose="02010600030101010101" pitchFamily="2" charset="-122"/>
              </a:rPr>
              <a:t>—— </a:t>
            </a:r>
            <a:r>
              <a:rPr lang="en-US" altLang="zh-CN" sz="2400" dirty="0" err="1">
                <a:latin typeface="等线" panose="02010600030101010101" pitchFamily="2" charset="-122"/>
                <a:ea typeface="等线" panose="02010600030101010101" pitchFamily="2" charset="-122"/>
              </a:rPr>
              <a:t>Basemap</a:t>
            </a:r>
            <a:endParaRPr lang="zh-CN" altLang="en-US" sz="2400" dirty="0">
              <a:latin typeface="等线" panose="02010600030101010101" pitchFamily="2" charset="-122"/>
              <a:ea typeface="等线" panose="02010600030101010101" pitchFamily="2" charset="-122"/>
            </a:endParaRPr>
          </a:p>
        </p:txBody>
      </p:sp>
      <p:sp>
        <p:nvSpPr>
          <p:cNvPr id="4" name="矩形 3"/>
          <p:cNvSpPr/>
          <p:nvPr/>
        </p:nvSpPr>
        <p:spPr>
          <a:xfrm>
            <a:off x="923193" y="6040315"/>
            <a:ext cx="4765430" cy="253481"/>
          </a:xfrm>
          <a:prstGeom prst="rect">
            <a:avLst/>
          </a:prstGeom>
          <a:gradFill flip="none" rotWithShape="1">
            <a:gsLst>
              <a:gs pos="0">
                <a:schemeClr val="accent1">
                  <a:lumMod val="5000"/>
                  <a:lumOff val="95000"/>
                </a:schemeClr>
              </a:gs>
              <a:gs pos="43200">
                <a:srgbClr val="C5A895"/>
              </a:gs>
              <a:gs pos="100000">
                <a:schemeClr val="accent2">
                  <a:lumMod val="5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23193" y="6391073"/>
            <a:ext cx="905607"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海拔低</a:t>
            </a:r>
          </a:p>
        </p:txBody>
      </p:sp>
      <p:sp>
        <p:nvSpPr>
          <p:cNvPr id="8" name="文本框 7"/>
          <p:cNvSpPr txBox="1"/>
          <p:nvPr/>
        </p:nvSpPr>
        <p:spPr>
          <a:xfrm>
            <a:off x="4940716" y="6391073"/>
            <a:ext cx="934790"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海拔高</a:t>
            </a:r>
          </a:p>
        </p:txBody>
      </p:sp>
      <p:sp>
        <p:nvSpPr>
          <p:cNvPr id="9" name="矩形 8">
            <a:extLst>
              <a:ext uri="{FF2B5EF4-FFF2-40B4-BE49-F238E27FC236}">
                <a16:creationId xmlns:a16="http://schemas.microsoft.com/office/drawing/2014/main" id="{28D91380-428E-4301-AAB3-780BA18655A6}"/>
              </a:ext>
            </a:extLst>
          </p:cNvPr>
          <p:cNvSpPr/>
          <p:nvPr/>
        </p:nvSpPr>
        <p:spPr>
          <a:xfrm>
            <a:off x="8987422" y="6040315"/>
            <a:ext cx="2200089" cy="646331"/>
          </a:xfrm>
          <a:prstGeom prst="rect">
            <a:avLst/>
          </a:prstGeom>
        </p:spPr>
        <p:txBody>
          <a:bodyPr wrap="none">
            <a:spAutoFit/>
          </a:bodyPr>
          <a:lstStyle/>
          <a:p>
            <a:r>
              <a:rPr lang="zh-CN" altLang="en-US" dirty="0"/>
              <a:t>数据来源：</a:t>
            </a:r>
            <a:endParaRPr lang="en-US" altLang="zh-CN" dirty="0"/>
          </a:p>
          <a:p>
            <a:r>
              <a:rPr lang="zh-CN" altLang="en-US" dirty="0"/>
              <a:t>http://celestrak.com/</a:t>
            </a:r>
          </a:p>
        </p:txBody>
      </p:sp>
    </p:spTree>
    <p:extLst>
      <p:ext uri="{BB962C8B-B14F-4D97-AF65-F5344CB8AC3E}">
        <p14:creationId xmlns:p14="http://schemas.microsoft.com/office/powerpoint/2010/main" val="1848368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B2643D-7956-4C92-AE8B-3BDEA5540110}"/>
              </a:ext>
            </a:extLst>
          </p:cNvPr>
          <p:cNvSpPr txBox="1"/>
          <p:nvPr/>
        </p:nvSpPr>
        <p:spPr>
          <a:xfrm>
            <a:off x="3146515" y="171450"/>
            <a:ext cx="5898971" cy="1077218"/>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卫星轨迹</a:t>
            </a:r>
            <a:br>
              <a:rPr lang="en-US" altLang="zh-CN" sz="3200" spc="600" dirty="0">
                <a:solidFill>
                  <a:schemeClr val="bg1"/>
                </a:solidFill>
                <a:latin typeface="微软雅黑" panose="020B0503020204020204" pitchFamily="34" charset="-122"/>
                <a:ea typeface="微软雅黑" panose="020B0503020204020204" pitchFamily="34" charset="-122"/>
              </a:rPr>
            </a:br>
            <a:endParaRPr lang="zh-CN" altLang="en-US" sz="3200" spc="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23193" y="1230923"/>
            <a:ext cx="9621590" cy="461665"/>
          </a:xfrm>
          <a:prstGeom prst="rect">
            <a:avLst/>
          </a:prstGeom>
          <a:noFill/>
        </p:spPr>
        <p:txBody>
          <a:bodyPr wrap="square" rtlCol="0">
            <a:spAutoFit/>
          </a:bodyPr>
          <a:lstStyle/>
          <a:p>
            <a:r>
              <a:rPr lang="en-US" altLang="zh-CN" sz="2400" dirty="0">
                <a:latin typeface="等线" panose="02010600030101010101" pitchFamily="2" charset="-122"/>
                <a:ea typeface="等线" panose="02010600030101010101" pitchFamily="2" charset="-122"/>
              </a:rPr>
              <a:t>108</a:t>
            </a:r>
            <a:r>
              <a:rPr lang="zh-CN" altLang="en-US" sz="2400" dirty="0">
                <a:latin typeface="等线" panose="02010600030101010101" pitchFamily="2" charset="-122"/>
                <a:ea typeface="等线" panose="02010600030101010101" pitchFamily="2" charset="-122"/>
              </a:rPr>
              <a:t>个空间站轨迹（</a:t>
            </a:r>
            <a:r>
              <a:rPr lang="en-US" altLang="zh-CN" sz="2400" dirty="0">
                <a:latin typeface="等线" panose="02010600030101010101" pitchFamily="2" charset="-122"/>
                <a:ea typeface="等线" panose="02010600030101010101" pitchFamily="2" charset="-122"/>
              </a:rPr>
              <a:t>3</a:t>
            </a:r>
            <a:r>
              <a:rPr lang="zh-CN" altLang="en-US" sz="2400" dirty="0">
                <a:latin typeface="等线" panose="02010600030101010101" pitchFamily="2" charset="-122"/>
                <a:ea typeface="等线" panose="02010600030101010101" pitchFamily="2" charset="-122"/>
              </a:rPr>
              <a:t>小时）</a:t>
            </a:r>
            <a:r>
              <a:rPr lang="en-US" altLang="zh-CN" sz="2400" dirty="0">
                <a:latin typeface="等线" panose="02010600030101010101" pitchFamily="2" charset="-122"/>
                <a:ea typeface="等线" panose="02010600030101010101" pitchFamily="2" charset="-122"/>
              </a:rPr>
              <a:t>—— </a:t>
            </a:r>
            <a:r>
              <a:rPr lang="en-US" altLang="zh-CN" sz="2400" dirty="0" err="1">
                <a:latin typeface="等线" panose="02010600030101010101" pitchFamily="2" charset="-122"/>
                <a:ea typeface="等线" panose="02010600030101010101" pitchFamily="2" charset="-122"/>
              </a:rPr>
              <a:t>Basemap</a:t>
            </a:r>
            <a:endParaRPr lang="zh-CN" altLang="en-US" sz="2400" dirty="0">
              <a:latin typeface="等线" panose="02010600030101010101" pitchFamily="2" charset="-122"/>
              <a:ea typeface="等线" panose="02010600030101010101" pitchFamily="2" charset="-122"/>
            </a:endParaRPr>
          </a:p>
        </p:txBody>
      </p:sp>
      <p:sp>
        <p:nvSpPr>
          <p:cNvPr id="4" name="矩形 3"/>
          <p:cNvSpPr/>
          <p:nvPr/>
        </p:nvSpPr>
        <p:spPr>
          <a:xfrm>
            <a:off x="3657778" y="6020860"/>
            <a:ext cx="4765430" cy="253481"/>
          </a:xfrm>
          <a:prstGeom prst="rect">
            <a:avLst/>
          </a:prstGeom>
          <a:gradFill flip="none" rotWithShape="1">
            <a:gsLst>
              <a:gs pos="0">
                <a:schemeClr val="accent1">
                  <a:lumMod val="5000"/>
                  <a:lumOff val="95000"/>
                </a:schemeClr>
              </a:gs>
              <a:gs pos="43200">
                <a:srgbClr val="C5A895"/>
              </a:gs>
              <a:gs pos="100000">
                <a:schemeClr val="accent2">
                  <a:lumMod val="5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657778" y="6371618"/>
            <a:ext cx="905607"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海拔低</a:t>
            </a:r>
          </a:p>
        </p:txBody>
      </p:sp>
      <p:sp>
        <p:nvSpPr>
          <p:cNvPr id="8" name="文本框 7"/>
          <p:cNvSpPr txBox="1"/>
          <p:nvPr/>
        </p:nvSpPr>
        <p:spPr>
          <a:xfrm>
            <a:off x="7675301" y="6371618"/>
            <a:ext cx="934790"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海拔高</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3981" t="22270" r="15954" b="14184"/>
          <a:stretch/>
        </p:blipFill>
        <p:spPr>
          <a:xfrm>
            <a:off x="3146515" y="1789865"/>
            <a:ext cx="5787956" cy="3983110"/>
          </a:xfrm>
          <a:prstGeom prst="rect">
            <a:avLst/>
          </a:prstGeom>
        </p:spPr>
      </p:pic>
    </p:spTree>
    <p:extLst>
      <p:ext uri="{BB962C8B-B14F-4D97-AF65-F5344CB8AC3E}">
        <p14:creationId xmlns:p14="http://schemas.microsoft.com/office/powerpoint/2010/main" val="3172656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B2643D-7956-4C92-AE8B-3BDEA5540110}"/>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空间站轨迹动画</a:t>
            </a:r>
          </a:p>
        </p:txBody>
      </p:sp>
      <p:sp>
        <p:nvSpPr>
          <p:cNvPr id="6" name="文本框 5"/>
          <p:cNvSpPr txBox="1"/>
          <p:nvPr/>
        </p:nvSpPr>
        <p:spPr>
          <a:xfrm>
            <a:off x="923192" y="1230923"/>
            <a:ext cx="6014001" cy="461665"/>
          </a:xfrm>
          <a:prstGeom prst="rect">
            <a:avLst/>
          </a:prstGeom>
          <a:noFill/>
        </p:spPr>
        <p:txBody>
          <a:bodyPr wrap="square" rtlCol="0">
            <a:spAutoFit/>
          </a:bodyPr>
          <a:lstStyle/>
          <a:p>
            <a:r>
              <a:rPr lang="zh-CN" altLang="en-US" sz="2400" dirty="0">
                <a:latin typeface="等线" panose="02010600030101010101" pitchFamily="2" charset="-122"/>
                <a:ea typeface="等线" panose="02010600030101010101" pitchFamily="2" charset="-122"/>
              </a:rPr>
              <a:t>全部空间站的实时轨迹动画 </a:t>
            </a:r>
            <a:r>
              <a:rPr lang="en-US" altLang="zh-CN" sz="2400" dirty="0">
                <a:latin typeface="等线" panose="02010600030101010101" pitchFamily="2" charset="-122"/>
                <a:ea typeface="等线" panose="02010600030101010101" pitchFamily="2" charset="-122"/>
              </a:rPr>
              <a:t>—— </a:t>
            </a:r>
            <a:r>
              <a:rPr lang="en-US" altLang="zh-CN" sz="2400" dirty="0" err="1">
                <a:latin typeface="等线" panose="02010600030101010101" pitchFamily="2" charset="-122"/>
                <a:ea typeface="等线" panose="02010600030101010101" pitchFamily="2" charset="-122"/>
              </a:rPr>
              <a:t>Basemap</a:t>
            </a:r>
            <a:endParaRPr lang="zh-CN" altLang="en-US" sz="2400" dirty="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843" y="1895597"/>
            <a:ext cx="4716780" cy="234696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843" y="4374042"/>
            <a:ext cx="4693920" cy="2331720"/>
          </a:xfrm>
          <a:prstGeom prst="rect">
            <a:avLst/>
          </a:prstGeom>
        </p:spPr>
      </p:pic>
      <p:sp>
        <p:nvSpPr>
          <p:cNvPr id="11" name="矩形 10"/>
          <p:cNvSpPr/>
          <p:nvPr/>
        </p:nvSpPr>
        <p:spPr>
          <a:xfrm>
            <a:off x="6379475" y="2553510"/>
            <a:ext cx="2432849" cy="680937"/>
          </a:xfrm>
          <a:prstGeom prst="rect">
            <a:avLst/>
          </a:prstGeom>
          <a:gradFill flip="none" rotWithShape="1">
            <a:gsLst>
              <a:gs pos="0">
                <a:schemeClr val="accent1">
                  <a:lumMod val="5000"/>
                  <a:lumOff val="95000"/>
                </a:schemeClr>
              </a:gs>
              <a:gs pos="43200">
                <a:srgbClr val="C5A895"/>
              </a:gs>
              <a:gs pos="100000">
                <a:schemeClr val="accent2">
                  <a:lumMod val="5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260435" y="3447567"/>
            <a:ext cx="1058257"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海拔低</a:t>
            </a:r>
          </a:p>
        </p:txBody>
      </p:sp>
      <p:sp>
        <p:nvSpPr>
          <p:cNvPr id="14" name="文本框 13"/>
          <p:cNvSpPr txBox="1"/>
          <p:nvPr/>
        </p:nvSpPr>
        <p:spPr>
          <a:xfrm>
            <a:off x="8022212" y="3447567"/>
            <a:ext cx="1187709"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海拔高</a:t>
            </a:r>
          </a:p>
        </p:txBody>
      </p:sp>
      <p:sp>
        <p:nvSpPr>
          <p:cNvPr id="15" name="矩形 14"/>
          <p:cNvSpPr/>
          <p:nvPr/>
        </p:nvSpPr>
        <p:spPr>
          <a:xfrm>
            <a:off x="6360954" y="4914112"/>
            <a:ext cx="2432849" cy="680937"/>
          </a:xfrm>
          <a:prstGeom prst="rect">
            <a:avLst/>
          </a:prstGeom>
          <a:gradFill flip="none" rotWithShape="1">
            <a:gsLst>
              <a:gs pos="0">
                <a:srgbClr val="F60000"/>
              </a:gs>
              <a:gs pos="100000">
                <a:srgbClr val="F0060C"/>
              </a:gs>
              <a:gs pos="90000">
                <a:srgbClr val="9C028D"/>
              </a:gs>
              <a:gs pos="65000">
                <a:srgbClr val="049CA8"/>
              </a:gs>
              <a:gs pos="52000">
                <a:srgbClr val="00B050"/>
              </a:gs>
              <a:gs pos="36000">
                <a:srgbClr val="FFFF00"/>
              </a:gs>
              <a:gs pos="17000">
                <a:schemeClr val="accent2"/>
              </a:gs>
              <a:gs pos="77000">
                <a:srgbClr val="03488D"/>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379475" y="5783690"/>
            <a:ext cx="557719"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0°</a:t>
            </a:r>
            <a:endParaRPr lang="zh-CN" altLang="en-US" dirty="0">
              <a:latin typeface="等线" panose="02010600030101010101" pitchFamily="2" charset="-122"/>
              <a:ea typeface="等线" panose="02010600030101010101" pitchFamily="2" charset="-122"/>
            </a:endParaRPr>
          </a:p>
        </p:txBody>
      </p:sp>
      <p:sp>
        <p:nvSpPr>
          <p:cNvPr id="17" name="文本框 16"/>
          <p:cNvSpPr txBox="1"/>
          <p:nvPr/>
        </p:nvSpPr>
        <p:spPr>
          <a:xfrm>
            <a:off x="8187279" y="5783690"/>
            <a:ext cx="858206" cy="369332"/>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360°</a:t>
            </a:r>
            <a:endParaRPr lang="zh-CN" altLang="en-US" dirty="0">
              <a:latin typeface="等线" panose="02010600030101010101" pitchFamily="2" charset="-122"/>
              <a:ea typeface="等线" panose="02010600030101010101" pitchFamily="2" charset="-122"/>
            </a:endParaRPr>
          </a:p>
        </p:txBody>
      </p:sp>
      <p:sp>
        <p:nvSpPr>
          <p:cNvPr id="18" name="文本框 17"/>
          <p:cNvSpPr txBox="1"/>
          <p:nvPr/>
        </p:nvSpPr>
        <p:spPr>
          <a:xfrm>
            <a:off x="6326289" y="1995537"/>
            <a:ext cx="1271013"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卫星高度：</a:t>
            </a:r>
          </a:p>
        </p:txBody>
      </p:sp>
      <p:sp>
        <p:nvSpPr>
          <p:cNvPr id="19" name="文本框 18"/>
          <p:cNvSpPr txBox="1"/>
          <p:nvPr/>
        </p:nvSpPr>
        <p:spPr>
          <a:xfrm>
            <a:off x="6379475" y="4374042"/>
            <a:ext cx="1807804"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卫星轨道倾角：</a:t>
            </a:r>
          </a:p>
        </p:txBody>
      </p:sp>
    </p:spTree>
    <p:extLst>
      <p:ext uri="{BB962C8B-B14F-4D97-AF65-F5344CB8AC3E}">
        <p14:creationId xmlns:p14="http://schemas.microsoft.com/office/powerpoint/2010/main" val="3811278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923193" y="1230923"/>
            <a:ext cx="4765430" cy="1138773"/>
          </a:xfrm>
          <a:prstGeom prst="rect">
            <a:avLst/>
          </a:prstGeom>
          <a:noFill/>
        </p:spPr>
        <p:txBody>
          <a:bodyPr wrap="square" rtlCol="0">
            <a:spAutoFit/>
          </a:bodyPr>
          <a:lstStyle/>
          <a:p>
            <a:r>
              <a:rPr lang="zh-CN" altLang="en-US" sz="2400" dirty="0">
                <a:latin typeface="等线" panose="02010600030101010101" pitchFamily="2" charset="-122"/>
                <a:ea typeface="等线" panose="02010600030101010101" pitchFamily="2" charset="-122"/>
              </a:rPr>
              <a:t>轨道模型 </a:t>
            </a:r>
            <a:r>
              <a:rPr lang="en-US" altLang="zh-CN" sz="2400" dirty="0">
                <a:latin typeface="等线" panose="02010600030101010101" pitchFamily="2" charset="-122"/>
                <a:ea typeface="等线" panose="02010600030101010101" pitchFamily="2" charset="-122"/>
              </a:rPr>
              <a:t>—— </a:t>
            </a:r>
            <a:r>
              <a:rPr lang="en-US" altLang="zh-CN" sz="2400" dirty="0" err="1">
                <a:latin typeface="等线" panose="02010600030101010101" pitchFamily="2" charset="-122"/>
                <a:ea typeface="等线" panose="02010600030101010101" pitchFamily="2" charset="-122"/>
              </a:rPr>
              <a:t>Matplotlib</a:t>
            </a:r>
            <a:endParaRPr lang="en-US" altLang="zh-CN" sz="2400" dirty="0">
              <a:latin typeface="等线" panose="02010600030101010101" pitchFamily="2" charset="-122"/>
              <a:ea typeface="等线" panose="02010600030101010101" pitchFamily="2" charset="-122"/>
            </a:endParaRPr>
          </a:p>
          <a:p>
            <a:endParaRPr lang="en-US" altLang="zh-CN" sz="24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数据：</a:t>
            </a:r>
            <a:r>
              <a:rPr lang="en-US" altLang="zh-CN" sz="2000" dirty="0">
                <a:latin typeface="等线" panose="02010600030101010101" pitchFamily="2" charset="-122"/>
                <a:ea typeface="等线" panose="02010600030101010101" pitchFamily="2" charset="-122"/>
              </a:rPr>
              <a:t>100</a:t>
            </a:r>
            <a:r>
              <a:rPr lang="zh-CN" altLang="en-US" sz="2000" dirty="0">
                <a:latin typeface="等线" panose="02010600030101010101" pitchFamily="2" charset="-122"/>
                <a:ea typeface="等线" panose="02010600030101010101" pitchFamily="2" charset="-122"/>
              </a:rPr>
              <a:t>个卫星的当前轨道形态</a:t>
            </a:r>
          </a:p>
        </p:txBody>
      </p:sp>
      <p:pic>
        <p:nvPicPr>
          <p:cNvPr id="3" name="图片 2"/>
          <p:cNvPicPr>
            <a:picLocks noChangeAspect="1"/>
          </p:cNvPicPr>
          <p:nvPr/>
        </p:nvPicPr>
        <p:blipFill>
          <a:blip r:embed="rId2"/>
          <a:stretch>
            <a:fillRect/>
          </a:stretch>
        </p:blipFill>
        <p:spPr>
          <a:xfrm>
            <a:off x="5417371" y="1230923"/>
            <a:ext cx="6392007" cy="5554692"/>
          </a:xfrm>
          <a:prstGeom prst="rect">
            <a:avLst/>
          </a:prstGeom>
        </p:spPr>
      </p:pic>
      <p:sp>
        <p:nvSpPr>
          <p:cNvPr id="5" name="文本框 4">
            <a:extLst>
              <a:ext uri="{FF2B5EF4-FFF2-40B4-BE49-F238E27FC236}">
                <a16:creationId xmlns:a16="http://schemas.microsoft.com/office/drawing/2014/main" id="{C9AFEED3-A864-49A7-A17A-7B74903F82E1}"/>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空间站轨迹动画</a:t>
            </a:r>
          </a:p>
        </p:txBody>
      </p:sp>
    </p:spTree>
    <p:extLst>
      <p:ext uri="{BB962C8B-B14F-4D97-AF65-F5344CB8AC3E}">
        <p14:creationId xmlns:p14="http://schemas.microsoft.com/office/powerpoint/2010/main" val="1961602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7914" y="-357396"/>
            <a:ext cx="2894886" cy="6186309"/>
          </a:xfrm>
          <a:prstGeom prst="rect">
            <a:avLst/>
          </a:prstGeom>
          <a:noFill/>
        </p:spPr>
        <p:txBody>
          <a:bodyPr wrap="square" rtlCol="0">
            <a:spAutoFit/>
          </a:bodyPr>
          <a:lstStyle/>
          <a:p>
            <a:r>
              <a:rPr lang="en-US" altLang="zh-CN" sz="39600" dirty="0">
                <a:solidFill>
                  <a:schemeClr val="bg1"/>
                </a:solidFill>
              </a:rPr>
              <a:t>4</a:t>
            </a:r>
            <a:endParaRPr lang="zh-CN" altLang="en-US" sz="39600" dirty="0">
              <a:solidFill>
                <a:schemeClr val="bg1"/>
              </a:solidFill>
            </a:endParaRPr>
          </a:p>
        </p:txBody>
      </p:sp>
      <p:sp>
        <p:nvSpPr>
          <p:cNvPr id="4" name="文本框 3"/>
          <p:cNvSpPr txBox="1"/>
          <p:nvPr/>
        </p:nvSpPr>
        <p:spPr>
          <a:xfrm>
            <a:off x="2588614" y="4157008"/>
            <a:ext cx="2746115" cy="1015663"/>
          </a:xfrm>
          <a:prstGeom prst="rect">
            <a:avLst/>
          </a:prstGeom>
          <a:noFill/>
        </p:spPr>
        <p:txBody>
          <a:bodyPr wrap="square" rtlCol="0">
            <a:spAutoFit/>
          </a:bodyPr>
          <a:lstStyle/>
          <a:p>
            <a:pPr algn="ctr"/>
            <a:r>
              <a:rPr lang="en-US" altLang="zh-CN" sz="6000" b="1" dirty="0">
                <a:solidFill>
                  <a:schemeClr val="bg1"/>
                </a:solidFill>
              </a:rPr>
              <a:t>PART</a:t>
            </a:r>
            <a:endParaRPr lang="zh-CN" altLang="en-US" sz="6000" b="1" dirty="0">
              <a:solidFill>
                <a:schemeClr val="bg1"/>
              </a:solidFill>
            </a:endParaRPr>
          </a:p>
        </p:txBody>
      </p:sp>
      <p:cxnSp>
        <p:nvCxnSpPr>
          <p:cNvPr id="6" name="直接连接符 5"/>
          <p:cNvCxnSpPr/>
          <p:nvPr/>
        </p:nvCxnSpPr>
        <p:spPr>
          <a:xfrm flipV="1">
            <a:off x="4155800" y="2133600"/>
            <a:ext cx="2737400" cy="3508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59AD526-6DC2-4903-ABF2-E755C95003D8}"/>
              </a:ext>
            </a:extLst>
          </p:cNvPr>
          <p:cNvPicPr>
            <a:picLocks noChangeAspect="1"/>
          </p:cNvPicPr>
          <p:nvPr/>
        </p:nvPicPr>
        <p:blipFill>
          <a:blip r:embed="rId2"/>
          <a:stretch>
            <a:fillRect/>
          </a:stretch>
        </p:blipFill>
        <p:spPr>
          <a:xfrm>
            <a:off x="10010775" y="6105525"/>
            <a:ext cx="2181225" cy="752475"/>
          </a:xfrm>
          <a:prstGeom prst="rect">
            <a:avLst/>
          </a:prstGeom>
        </p:spPr>
      </p:pic>
      <p:sp>
        <p:nvSpPr>
          <p:cNvPr id="8" name="文本框 7">
            <a:extLst>
              <a:ext uri="{FF2B5EF4-FFF2-40B4-BE49-F238E27FC236}">
                <a16:creationId xmlns:a16="http://schemas.microsoft.com/office/drawing/2014/main" id="{EA63A429-C678-41EA-84DA-D41AF0C8FF87}"/>
              </a:ext>
            </a:extLst>
          </p:cNvPr>
          <p:cNvSpPr txBox="1"/>
          <p:nvPr/>
        </p:nvSpPr>
        <p:spPr>
          <a:xfrm>
            <a:off x="6346369" y="3511692"/>
            <a:ext cx="3948065" cy="1015663"/>
          </a:xfrm>
          <a:prstGeom prst="rect">
            <a:avLst/>
          </a:prstGeom>
          <a:noFill/>
        </p:spPr>
        <p:txBody>
          <a:bodyPr wrap="square" rtlCol="0">
            <a:spAutoFit/>
          </a:bodyPr>
          <a:lstStyle/>
          <a:p>
            <a:r>
              <a:rPr lang="en-US" altLang="zh-CN" sz="6000" spc="600" dirty="0">
                <a:solidFill>
                  <a:schemeClr val="bg1"/>
                </a:solidFill>
                <a:latin typeface="微软雅黑" panose="020B0503020204020204" pitchFamily="34" charset="-122"/>
                <a:ea typeface="微软雅黑" panose="020B0503020204020204" pitchFamily="34" charset="-122"/>
              </a:rPr>
              <a:t>UI </a:t>
            </a:r>
            <a:r>
              <a:rPr lang="zh-CN" altLang="en-US" sz="6000" spc="600" dirty="0">
                <a:solidFill>
                  <a:schemeClr val="bg1"/>
                </a:solidFill>
                <a:latin typeface="微软雅黑" panose="020B0503020204020204" pitchFamily="34" charset="-122"/>
                <a:ea typeface="微软雅黑" panose="020B0503020204020204" pitchFamily="34" charset="-122"/>
              </a:rPr>
              <a:t>实现</a:t>
            </a:r>
          </a:p>
        </p:txBody>
      </p:sp>
    </p:spTree>
    <p:extLst>
      <p:ext uri="{BB962C8B-B14F-4D97-AF65-F5344CB8AC3E}">
        <p14:creationId xmlns:p14="http://schemas.microsoft.com/office/powerpoint/2010/main" val="231533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6470058" y="2120899"/>
            <a:ext cx="1156885" cy="939800"/>
            <a:chOff x="1809157" y="2374900"/>
            <a:chExt cx="1156885" cy="939800"/>
          </a:xfrm>
        </p:grpSpPr>
        <p:grpSp>
          <p:nvGrpSpPr>
            <p:cNvPr id="55" name="组合 54"/>
            <p:cNvGrpSpPr/>
            <p:nvPr/>
          </p:nvGrpSpPr>
          <p:grpSpPr>
            <a:xfrm>
              <a:off x="1917700" y="2374900"/>
              <a:ext cx="939800" cy="939800"/>
              <a:chOff x="1917700" y="2374900"/>
              <a:chExt cx="939800" cy="939800"/>
            </a:xfrm>
          </p:grpSpPr>
          <p:sp>
            <p:nvSpPr>
              <p:cNvPr id="57" name="矩形 56"/>
              <p:cNvSpPr/>
              <p:nvPr/>
            </p:nvSpPr>
            <p:spPr>
              <a:xfrm>
                <a:off x="1917700" y="2374900"/>
                <a:ext cx="939800" cy="939800"/>
              </a:xfrm>
              <a:prstGeom prst="rect">
                <a:avLst/>
              </a:prstGeom>
              <a:solidFill>
                <a:srgbClr val="220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a:off x="1917700" y="2557492"/>
                <a:ext cx="939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1809157" y="2522955"/>
              <a:ext cx="1156885" cy="707886"/>
            </a:xfrm>
            <a:prstGeom prst="rect">
              <a:avLst/>
            </a:prstGeom>
            <a:noFill/>
          </p:spPr>
          <p:txBody>
            <a:bodyPr wrap="square" rtlCol="0">
              <a:spAutoFit/>
            </a:bodyPr>
            <a:lstStyle/>
            <a:p>
              <a:pPr algn="ctr"/>
              <a:r>
                <a:rPr lang="en-US" altLang="zh-CN" sz="4000" dirty="0">
                  <a:solidFill>
                    <a:schemeClr val="bg1"/>
                  </a:solidFill>
                </a:rPr>
                <a:t>2</a:t>
              </a:r>
              <a:endParaRPr lang="zh-CN" altLang="en-US" sz="4000" dirty="0">
                <a:solidFill>
                  <a:schemeClr val="bg1"/>
                </a:solidFill>
              </a:endParaRPr>
            </a:p>
          </p:txBody>
        </p:sp>
      </p:grpSp>
      <p:grpSp>
        <p:nvGrpSpPr>
          <p:cNvPr id="8" name="组合 7"/>
          <p:cNvGrpSpPr/>
          <p:nvPr/>
        </p:nvGrpSpPr>
        <p:grpSpPr>
          <a:xfrm>
            <a:off x="1440858" y="2120899"/>
            <a:ext cx="1156885" cy="939800"/>
            <a:chOff x="1809157" y="2374900"/>
            <a:chExt cx="1156885" cy="939800"/>
          </a:xfrm>
        </p:grpSpPr>
        <p:grpSp>
          <p:nvGrpSpPr>
            <p:cNvPr id="6" name="组合 5"/>
            <p:cNvGrpSpPr/>
            <p:nvPr/>
          </p:nvGrpSpPr>
          <p:grpSpPr>
            <a:xfrm>
              <a:off x="1917700" y="2374900"/>
              <a:ext cx="939800" cy="939800"/>
              <a:chOff x="1917700" y="2374900"/>
              <a:chExt cx="939800" cy="939800"/>
            </a:xfrm>
          </p:grpSpPr>
          <p:sp>
            <p:nvSpPr>
              <p:cNvPr id="3" name="矩形 2"/>
              <p:cNvSpPr/>
              <p:nvPr/>
            </p:nvSpPr>
            <p:spPr>
              <a:xfrm>
                <a:off x="1917700" y="2374900"/>
                <a:ext cx="939800" cy="939800"/>
              </a:xfrm>
              <a:prstGeom prst="rect">
                <a:avLst/>
              </a:prstGeom>
              <a:solidFill>
                <a:srgbClr val="220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917700" y="2557492"/>
                <a:ext cx="939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809157" y="2522955"/>
              <a:ext cx="1156885" cy="707886"/>
            </a:xfrm>
            <a:prstGeom prst="rect">
              <a:avLst/>
            </a:prstGeom>
            <a:noFill/>
          </p:spPr>
          <p:txBody>
            <a:bodyPr wrap="square" rtlCol="0">
              <a:spAutoFit/>
            </a:bodyPr>
            <a:lstStyle/>
            <a:p>
              <a:pPr algn="ctr"/>
              <a:r>
                <a:rPr lang="en-US" altLang="zh-CN" sz="4000" dirty="0">
                  <a:solidFill>
                    <a:schemeClr val="bg1"/>
                  </a:solidFill>
                </a:rPr>
                <a:t>1</a:t>
              </a:r>
              <a:endParaRPr lang="zh-CN" altLang="en-US" sz="4000" dirty="0">
                <a:solidFill>
                  <a:schemeClr val="bg1"/>
                </a:solidFill>
              </a:endParaRPr>
            </a:p>
          </p:txBody>
        </p:sp>
      </p:grpSp>
      <p:grpSp>
        <p:nvGrpSpPr>
          <p:cNvPr id="59" name="组合 58"/>
          <p:cNvGrpSpPr/>
          <p:nvPr/>
        </p:nvGrpSpPr>
        <p:grpSpPr>
          <a:xfrm>
            <a:off x="6470058" y="3524638"/>
            <a:ext cx="1156885" cy="939800"/>
            <a:chOff x="1809157" y="2374900"/>
            <a:chExt cx="1156885" cy="939800"/>
          </a:xfrm>
        </p:grpSpPr>
        <p:grpSp>
          <p:nvGrpSpPr>
            <p:cNvPr id="60" name="组合 59"/>
            <p:cNvGrpSpPr/>
            <p:nvPr/>
          </p:nvGrpSpPr>
          <p:grpSpPr>
            <a:xfrm>
              <a:off x="1917700" y="2374900"/>
              <a:ext cx="939800" cy="939800"/>
              <a:chOff x="1917700" y="2374900"/>
              <a:chExt cx="939800" cy="939800"/>
            </a:xfrm>
          </p:grpSpPr>
          <p:sp>
            <p:nvSpPr>
              <p:cNvPr id="62" name="矩形 61"/>
              <p:cNvSpPr/>
              <p:nvPr/>
            </p:nvSpPr>
            <p:spPr>
              <a:xfrm>
                <a:off x="1917700" y="2374900"/>
                <a:ext cx="939800" cy="939800"/>
              </a:xfrm>
              <a:prstGeom prst="rect">
                <a:avLst/>
              </a:prstGeom>
              <a:solidFill>
                <a:srgbClr val="220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1917700" y="2557492"/>
                <a:ext cx="939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文本框 60"/>
            <p:cNvSpPr txBox="1"/>
            <p:nvPr/>
          </p:nvSpPr>
          <p:spPr>
            <a:xfrm>
              <a:off x="1809157" y="2522955"/>
              <a:ext cx="1156885" cy="707886"/>
            </a:xfrm>
            <a:prstGeom prst="rect">
              <a:avLst/>
            </a:prstGeom>
            <a:noFill/>
          </p:spPr>
          <p:txBody>
            <a:bodyPr wrap="square" rtlCol="0">
              <a:spAutoFit/>
            </a:bodyPr>
            <a:lstStyle/>
            <a:p>
              <a:pPr algn="ctr"/>
              <a:r>
                <a:rPr lang="en-US" altLang="zh-CN" sz="4000" dirty="0">
                  <a:solidFill>
                    <a:schemeClr val="bg1"/>
                  </a:solidFill>
                </a:rPr>
                <a:t>4</a:t>
              </a:r>
              <a:endParaRPr lang="zh-CN" altLang="en-US" sz="4000" dirty="0">
                <a:solidFill>
                  <a:schemeClr val="bg1"/>
                </a:solidFill>
              </a:endParaRPr>
            </a:p>
          </p:txBody>
        </p:sp>
      </p:grpSp>
      <p:grpSp>
        <p:nvGrpSpPr>
          <p:cNvPr id="64" name="组合 63"/>
          <p:cNvGrpSpPr/>
          <p:nvPr/>
        </p:nvGrpSpPr>
        <p:grpSpPr>
          <a:xfrm>
            <a:off x="1440858" y="3524638"/>
            <a:ext cx="1156885" cy="939800"/>
            <a:chOff x="1809157" y="2374900"/>
            <a:chExt cx="1156885" cy="939800"/>
          </a:xfrm>
        </p:grpSpPr>
        <p:grpSp>
          <p:nvGrpSpPr>
            <p:cNvPr id="65" name="组合 64"/>
            <p:cNvGrpSpPr/>
            <p:nvPr/>
          </p:nvGrpSpPr>
          <p:grpSpPr>
            <a:xfrm>
              <a:off x="1917700" y="2374900"/>
              <a:ext cx="939800" cy="939800"/>
              <a:chOff x="1917700" y="2374900"/>
              <a:chExt cx="939800" cy="939800"/>
            </a:xfrm>
          </p:grpSpPr>
          <p:sp>
            <p:nvSpPr>
              <p:cNvPr id="67" name="矩形 66"/>
              <p:cNvSpPr/>
              <p:nvPr/>
            </p:nvSpPr>
            <p:spPr>
              <a:xfrm>
                <a:off x="1917700" y="2374900"/>
                <a:ext cx="939800" cy="939800"/>
              </a:xfrm>
              <a:prstGeom prst="rect">
                <a:avLst/>
              </a:prstGeom>
              <a:solidFill>
                <a:srgbClr val="220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1917700" y="2557492"/>
                <a:ext cx="939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1809157" y="2522955"/>
              <a:ext cx="1156885" cy="707886"/>
            </a:xfrm>
            <a:prstGeom prst="rect">
              <a:avLst/>
            </a:prstGeom>
            <a:noFill/>
          </p:spPr>
          <p:txBody>
            <a:bodyPr wrap="square" rtlCol="0">
              <a:spAutoFit/>
            </a:bodyPr>
            <a:lstStyle/>
            <a:p>
              <a:pPr algn="ctr"/>
              <a:r>
                <a:rPr lang="en-US" altLang="zh-CN" sz="4000" dirty="0">
                  <a:solidFill>
                    <a:schemeClr val="bg1"/>
                  </a:solidFill>
                </a:rPr>
                <a:t>3</a:t>
              </a:r>
              <a:endParaRPr lang="zh-CN" altLang="en-US" sz="4000" dirty="0">
                <a:solidFill>
                  <a:schemeClr val="bg1"/>
                </a:solidFill>
              </a:endParaRPr>
            </a:p>
          </p:txBody>
        </p:sp>
      </p:grpSp>
      <p:grpSp>
        <p:nvGrpSpPr>
          <p:cNvPr id="69" name="组合 68"/>
          <p:cNvGrpSpPr/>
          <p:nvPr/>
        </p:nvGrpSpPr>
        <p:grpSpPr>
          <a:xfrm>
            <a:off x="6470058" y="4928378"/>
            <a:ext cx="1156885" cy="939800"/>
            <a:chOff x="1809157" y="2374900"/>
            <a:chExt cx="1156885" cy="939800"/>
          </a:xfrm>
        </p:grpSpPr>
        <p:grpSp>
          <p:nvGrpSpPr>
            <p:cNvPr id="70" name="组合 69"/>
            <p:cNvGrpSpPr/>
            <p:nvPr/>
          </p:nvGrpSpPr>
          <p:grpSpPr>
            <a:xfrm>
              <a:off x="1917700" y="2374900"/>
              <a:ext cx="939800" cy="939800"/>
              <a:chOff x="1917700" y="2374900"/>
              <a:chExt cx="939800" cy="939800"/>
            </a:xfrm>
          </p:grpSpPr>
          <p:sp>
            <p:nvSpPr>
              <p:cNvPr id="72" name="矩形 71"/>
              <p:cNvSpPr/>
              <p:nvPr/>
            </p:nvSpPr>
            <p:spPr>
              <a:xfrm>
                <a:off x="1917700" y="2374900"/>
                <a:ext cx="939800" cy="939800"/>
              </a:xfrm>
              <a:prstGeom prst="rect">
                <a:avLst/>
              </a:prstGeom>
              <a:solidFill>
                <a:srgbClr val="220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a:off x="1917700" y="2557492"/>
                <a:ext cx="939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1" name="文本框 70"/>
            <p:cNvSpPr txBox="1"/>
            <p:nvPr/>
          </p:nvSpPr>
          <p:spPr>
            <a:xfrm>
              <a:off x="1809157" y="2522955"/>
              <a:ext cx="1156885" cy="707886"/>
            </a:xfrm>
            <a:prstGeom prst="rect">
              <a:avLst/>
            </a:prstGeom>
            <a:noFill/>
          </p:spPr>
          <p:txBody>
            <a:bodyPr wrap="square" rtlCol="0">
              <a:spAutoFit/>
            </a:bodyPr>
            <a:lstStyle/>
            <a:p>
              <a:pPr algn="ctr"/>
              <a:r>
                <a:rPr lang="en-US" altLang="zh-CN" sz="4000" dirty="0">
                  <a:solidFill>
                    <a:schemeClr val="bg1"/>
                  </a:solidFill>
                </a:rPr>
                <a:t>6</a:t>
              </a:r>
              <a:endParaRPr lang="zh-CN" altLang="en-US" sz="4000" dirty="0">
                <a:solidFill>
                  <a:schemeClr val="bg1"/>
                </a:solidFill>
              </a:endParaRPr>
            </a:p>
          </p:txBody>
        </p:sp>
      </p:grpSp>
      <p:grpSp>
        <p:nvGrpSpPr>
          <p:cNvPr id="74" name="组合 73"/>
          <p:cNvGrpSpPr/>
          <p:nvPr/>
        </p:nvGrpSpPr>
        <p:grpSpPr>
          <a:xfrm>
            <a:off x="1440858" y="4928378"/>
            <a:ext cx="1156885" cy="939800"/>
            <a:chOff x="1809157" y="2374900"/>
            <a:chExt cx="1156885" cy="939800"/>
          </a:xfrm>
        </p:grpSpPr>
        <p:grpSp>
          <p:nvGrpSpPr>
            <p:cNvPr id="75" name="组合 74"/>
            <p:cNvGrpSpPr/>
            <p:nvPr/>
          </p:nvGrpSpPr>
          <p:grpSpPr>
            <a:xfrm>
              <a:off x="1917700" y="2374900"/>
              <a:ext cx="939800" cy="939800"/>
              <a:chOff x="1917700" y="2374900"/>
              <a:chExt cx="939800" cy="939800"/>
            </a:xfrm>
          </p:grpSpPr>
          <p:sp>
            <p:nvSpPr>
              <p:cNvPr id="77" name="矩形 76"/>
              <p:cNvSpPr/>
              <p:nvPr/>
            </p:nvSpPr>
            <p:spPr>
              <a:xfrm>
                <a:off x="1917700" y="2374900"/>
                <a:ext cx="939800" cy="939800"/>
              </a:xfrm>
              <a:prstGeom prst="rect">
                <a:avLst/>
              </a:prstGeom>
              <a:solidFill>
                <a:srgbClr val="220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1917700" y="2557492"/>
                <a:ext cx="939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6" name="文本框 75"/>
            <p:cNvSpPr txBox="1"/>
            <p:nvPr/>
          </p:nvSpPr>
          <p:spPr>
            <a:xfrm>
              <a:off x="1809157" y="2522955"/>
              <a:ext cx="1156885" cy="707886"/>
            </a:xfrm>
            <a:prstGeom prst="rect">
              <a:avLst/>
            </a:prstGeom>
            <a:noFill/>
          </p:spPr>
          <p:txBody>
            <a:bodyPr wrap="square" rtlCol="0">
              <a:spAutoFit/>
            </a:bodyPr>
            <a:lstStyle/>
            <a:p>
              <a:pPr algn="ctr"/>
              <a:r>
                <a:rPr lang="en-US" altLang="zh-CN" sz="4000" dirty="0">
                  <a:solidFill>
                    <a:schemeClr val="bg1"/>
                  </a:solidFill>
                </a:rPr>
                <a:t>5</a:t>
              </a:r>
              <a:endParaRPr lang="zh-CN" altLang="en-US" sz="4000" dirty="0">
                <a:solidFill>
                  <a:schemeClr val="bg1"/>
                </a:solidFill>
              </a:endParaRPr>
            </a:p>
          </p:txBody>
        </p:sp>
      </p:grpSp>
      <p:pic>
        <p:nvPicPr>
          <p:cNvPr id="52" name="图片 51">
            <a:extLst>
              <a:ext uri="{FF2B5EF4-FFF2-40B4-BE49-F238E27FC236}">
                <a16:creationId xmlns:a16="http://schemas.microsoft.com/office/drawing/2014/main" id="{85EB0638-342C-4A31-B698-75220FECA15D}"/>
              </a:ext>
            </a:extLst>
          </p:cNvPr>
          <p:cNvPicPr>
            <a:picLocks noChangeAspect="1"/>
          </p:cNvPicPr>
          <p:nvPr/>
        </p:nvPicPr>
        <p:blipFill>
          <a:blip r:embed="rId2"/>
          <a:stretch>
            <a:fillRect/>
          </a:stretch>
        </p:blipFill>
        <p:spPr>
          <a:xfrm>
            <a:off x="10010775" y="6105525"/>
            <a:ext cx="2181225" cy="752475"/>
          </a:xfrm>
          <a:prstGeom prst="rect">
            <a:avLst/>
          </a:prstGeom>
        </p:spPr>
      </p:pic>
      <p:sp>
        <p:nvSpPr>
          <p:cNvPr id="53" name="文本框 52">
            <a:extLst>
              <a:ext uri="{FF2B5EF4-FFF2-40B4-BE49-F238E27FC236}">
                <a16:creationId xmlns:a16="http://schemas.microsoft.com/office/drawing/2014/main" id="{2174F215-4286-47AF-9B33-831F8999D79A}"/>
              </a:ext>
            </a:extLst>
          </p:cNvPr>
          <p:cNvSpPr txBox="1"/>
          <p:nvPr/>
        </p:nvSpPr>
        <p:spPr>
          <a:xfrm>
            <a:off x="3146515" y="171450"/>
            <a:ext cx="5898971" cy="584775"/>
          </a:xfrm>
          <a:prstGeom prst="rect">
            <a:avLst/>
          </a:prstGeom>
          <a:noFill/>
        </p:spPr>
        <p:txBody>
          <a:bodyPr wrap="square" rtlCol="0">
            <a:spAutoFit/>
          </a:bodyPr>
          <a:lstStyle/>
          <a:p>
            <a:pPr algn="ctr"/>
            <a:r>
              <a:rPr lang="en-US" altLang="zh-CN" sz="3200" spc="600" dirty="0">
                <a:solidFill>
                  <a:schemeClr val="bg1"/>
                </a:solidFill>
                <a:latin typeface="微软雅黑" panose="020B0503020204020204" pitchFamily="34" charset="-122"/>
                <a:ea typeface="微软雅黑" panose="020B0503020204020204" pitchFamily="34" charset="-122"/>
              </a:rPr>
              <a:t>UI </a:t>
            </a:r>
            <a:r>
              <a:rPr lang="zh-CN" altLang="en-US" sz="3200" spc="600" dirty="0">
                <a:solidFill>
                  <a:schemeClr val="bg1"/>
                </a:solidFill>
                <a:latin typeface="微软雅黑" panose="020B0503020204020204" pitchFamily="34" charset="-122"/>
                <a:ea typeface="微软雅黑" panose="020B0503020204020204" pitchFamily="34" charset="-122"/>
              </a:rPr>
              <a:t>功能</a:t>
            </a:r>
          </a:p>
        </p:txBody>
      </p:sp>
      <p:grpSp>
        <p:nvGrpSpPr>
          <p:cNvPr id="82" name="组合 81">
            <a:extLst>
              <a:ext uri="{FF2B5EF4-FFF2-40B4-BE49-F238E27FC236}">
                <a16:creationId xmlns:a16="http://schemas.microsoft.com/office/drawing/2014/main" id="{76051534-179D-4CCF-B0F0-DA2039B17B67}"/>
              </a:ext>
            </a:extLst>
          </p:cNvPr>
          <p:cNvGrpSpPr/>
          <p:nvPr/>
        </p:nvGrpSpPr>
        <p:grpSpPr>
          <a:xfrm>
            <a:off x="2706286" y="3608168"/>
            <a:ext cx="2990398" cy="738767"/>
            <a:chOff x="8429591" y="2225009"/>
            <a:chExt cx="2990398" cy="738767"/>
          </a:xfrm>
        </p:grpSpPr>
        <p:sp>
          <p:nvSpPr>
            <p:cNvPr id="83" name="文本框 82">
              <a:extLst>
                <a:ext uri="{FF2B5EF4-FFF2-40B4-BE49-F238E27FC236}">
                  <a16:creationId xmlns:a16="http://schemas.microsoft.com/office/drawing/2014/main" id="{ED6DBE6B-38A2-42C5-9F42-09C91D0C8CB5}"/>
                </a:ext>
              </a:extLst>
            </p:cNvPr>
            <p:cNvSpPr txBox="1"/>
            <p:nvPr/>
          </p:nvSpPr>
          <p:spPr>
            <a:xfrm>
              <a:off x="8429591" y="2225009"/>
              <a:ext cx="2304871" cy="369332"/>
            </a:xfrm>
            <a:prstGeom prst="rect">
              <a:avLst/>
            </a:prstGeom>
            <a:noFill/>
          </p:spPr>
          <p:txBody>
            <a:bodyPr wrap="square" rtlCol="0">
              <a:spAutoFit/>
            </a:bodyPr>
            <a:lstStyle/>
            <a:p>
              <a:r>
                <a:rPr lang="zh-CN" altLang="en-US" dirty="0">
                  <a:solidFill>
                    <a:srgbClr val="220911"/>
                  </a:solidFill>
                  <a:latin typeface="微软雅黑" panose="020B0503020204020204" pitchFamily="34" charset="-122"/>
                  <a:ea typeface="微软雅黑" panose="020B0503020204020204" pitchFamily="34" charset="-122"/>
                </a:rPr>
                <a:t>三维数据可视化</a:t>
              </a:r>
              <a:r>
                <a:rPr lang="en-US" altLang="zh-CN" dirty="0">
                  <a:solidFill>
                    <a:srgbClr val="220911"/>
                  </a:solidFill>
                  <a:latin typeface="微软雅黑" panose="020B0503020204020204" pitchFamily="34" charset="-122"/>
                  <a:ea typeface="微软雅黑" panose="020B0503020204020204" pitchFamily="34" charset="-122"/>
                </a:rPr>
                <a:t>1</a:t>
              </a:r>
              <a:endParaRPr lang="zh-CN" altLang="en-US" dirty="0">
                <a:solidFill>
                  <a:srgbClr val="220911"/>
                </a:solidFill>
                <a:latin typeface="微软雅黑" panose="020B0503020204020204" pitchFamily="34" charset="-122"/>
                <a:ea typeface="微软雅黑" panose="020B0503020204020204" pitchFamily="34" charset="-122"/>
              </a:endParaRPr>
            </a:p>
          </p:txBody>
        </p:sp>
        <p:sp>
          <p:nvSpPr>
            <p:cNvPr id="84" name="文本框 83">
              <a:extLst>
                <a:ext uri="{FF2B5EF4-FFF2-40B4-BE49-F238E27FC236}">
                  <a16:creationId xmlns:a16="http://schemas.microsoft.com/office/drawing/2014/main" id="{61EA0327-2C69-49A0-BE9A-48C075520932}"/>
                </a:ext>
              </a:extLst>
            </p:cNvPr>
            <p:cNvSpPr txBox="1"/>
            <p:nvPr/>
          </p:nvSpPr>
          <p:spPr>
            <a:xfrm>
              <a:off x="8429591" y="2625222"/>
              <a:ext cx="2990398" cy="338554"/>
            </a:xfrm>
            <a:prstGeom prst="rect">
              <a:avLst/>
            </a:prstGeom>
            <a:noFill/>
          </p:spPr>
          <p:txBody>
            <a:bodyPr wrap="square" rtlCol="0">
              <a:spAutoFit/>
            </a:bodyPr>
            <a:lstStyle/>
            <a:p>
              <a:r>
                <a:rPr lang="zh-CN" altLang="en-US" sz="1600" b="1" dirty="0">
                  <a:solidFill>
                    <a:srgbClr val="220911"/>
                  </a:solidFill>
                  <a:latin typeface="+mj-lt"/>
                </a:rPr>
                <a:t>模拟</a:t>
              </a:r>
              <a:r>
                <a:rPr lang="zh-CN" altLang="en-US" sz="1600" dirty="0">
                  <a:solidFill>
                    <a:srgbClr val="220911"/>
                  </a:solidFill>
                  <a:latin typeface="+mj-lt"/>
                </a:rPr>
                <a:t>天空视觉效果</a:t>
              </a:r>
            </a:p>
          </p:txBody>
        </p:sp>
      </p:grpSp>
      <p:grpSp>
        <p:nvGrpSpPr>
          <p:cNvPr id="85" name="组合 84">
            <a:extLst>
              <a:ext uri="{FF2B5EF4-FFF2-40B4-BE49-F238E27FC236}">
                <a16:creationId xmlns:a16="http://schemas.microsoft.com/office/drawing/2014/main" id="{51472926-BFAC-4BCF-B102-12E852A171B3}"/>
              </a:ext>
            </a:extLst>
          </p:cNvPr>
          <p:cNvGrpSpPr/>
          <p:nvPr/>
        </p:nvGrpSpPr>
        <p:grpSpPr>
          <a:xfrm>
            <a:off x="7876131" y="3627782"/>
            <a:ext cx="2990398" cy="738767"/>
            <a:chOff x="8429591" y="2225009"/>
            <a:chExt cx="2990398" cy="738767"/>
          </a:xfrm>
        </p:grpSpPr>
        <p:sp>
          <p:nvSpPr>
            <p:cNvPr id="86" name="文本框 85">
              <a:extLst>
                <a:ext uri="{FF2B5EF4-FFF2-40B4-BE49-F238E27FC236}">
                  <a16:creationId xmlns:a16="http://schemas.microsoft.com/office/drawing/2014/main" id="{1C9F152B-DA46-4A0A-B8DE-09E1A2782FD6}"/>
                </a:ext>
              </a:extLst>
            </p:cNvPr>
            <p:cNvSpPr txBox="1"/>
            <p:nvPr/>
          </p:nvSpPr>
          <p:spPr>
            <a:xfrm>
              <a:off x="8429591" y="2225009"/>
              <a:ext cx="2304871" cy="369332"/>
            </a:xfrm>
            <a:prstGeom prst="rect">
              <a:avLst/>
            </a:prstGeom>
            <a:noFill/>
          </p:spPr>
          <p:txBody>
            <a:bodyPr wrap="square" rtlCol="0">
              <a:spAutoFit/>
            </a:bodyPr>
            <a:lstStyle/>
            <a:p>
              <a:r>
                <a:rPr lang="zh-CN" altLang="en-US" dirty="0">
                  <a:solidFill>
                    <a:srgbClr val="220911"/>
                  </a:solidFill>
                  <a:latin typeface="微软雅黑" panose="020B0503020204020204" pitchFamily="34" charset="-122"/>
                  <a:ea typeface="微软雅黑" panose="020B0503020204020204" pitchFamily="34" charset="-122"/>
                </a:rPr>
                <a:t>三维数据可视化</a:t>
              </a:r>
              <a:r>
                <a:rPr lang="en-US" altLang="zh-CN" dirty="0">
                  <a:solidFill>
                    <a:srgbClr val="220911"/>
                  </a:solidFill>
                  <a:latin typeface="微软雅黑" panose="020B0503020204020204" pitchFamily="34" charset="-122"/>
                  <a:ea typeface="微软雅黑" panose="020B0503020204020204" pitchFamily="34" charset="-122"/>
                </a:rPr>
                <a:t>2</a:t>
              </a:r>
              <a:endParaRPr lang="zh-CN" altLang="en-US" dirty="0">
                <a:solidFill>
                  <a:srgbClr val="220911"/>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07228BF1-5557-48D6-BAAA-DEAB02870067}"/>
                </a:ext>
              </a:extLst>
            </p:cNvPr>
            <p:cNvSpPr txBox="1"/>
            <p:nvPr/>
          </p:nvSpPr>
          <p:spPr>
            <a:xfrm>
              <a:off x="8429591" y="2625222"/>
              <a:ext cx="2990398" cy="338554"/>
            </a:xfrm>
            <a:prstGeom prst="rect">
              <a:avLst/>
            </a:prstGeom>
            <a:noFill/>
          </p:spPr>
          <p:txBody>
            <a:bodyPr wrap="square" rtlCol="0">
              <a:spAutoFit/>
            </a:bodyPr>
            <a:lstStyle/>
            <a:p>
              <a:r>
                <a:rPr lang="zh-CN" altLang="en-US" sz="1600" b="1" dirty="0">
                  <a:solidFill>
                    <a:srgbClr val="220911"/>
                  </a:solidFill>
                  <a:latin typeface="+mj-lt"/>
                </a:rPr>
                <a:t>模拟</a:t>
              </a:r>
              <a:r>
                <a:rPr lang="zh-CN" altLang="en-US" sz="1600" dirty="0">
                  <a:solidFill>
                    <a:srgbClr val="220911"/>
                  </a:solidFill>
                  <a:latin typeface="+mj-lt"/>
                </a:rPr>
                <a:t>天球仪效果</a:t>
              </a:r>
            </a:p>
          </p:txBody>
        </p:sp>
      </p:grpSp>
      <p:grpSp>
        <p:nvGrpSpPr>
          <p:cNvPr id="88" name="组合 87">
            <a:extLst>
              <a:ext uri="{FF2B5EF4-FFF2-40B4-BE49-F238E27FC236}">
                <a16:creationId xmlns:a16="http://schemas.microsoft.com/office/drawing/2014/main" id="{2985C255-B9E8-4D47-B161-E5A011D99C3B}"/>
              </a:ext>
            </a:extLst>
          </p:cNvPr>
          <p:cNvGrpSpPr/>
          <p:nvPr/>
        </p:nvGrpSpPr>
        <p:grpSpPr>
          <a:xfrm>
            <a:off x="7876131" y="4941609"/>
            <a:ext cx="2990398" cy="1231210"/>
            <a:chOff x="8429591" y="2225009"/>
            <a:chExt cx="2990398" cy="1231210"/>
          </a:xfrm>
        </p:grpSpPr>
        <p:sp>
          <p:nvSpPr>
            <p:cNvPr id="89" name="文本框 88">
              <a:extLst>
                <a:ext uri="{FF2B5EF4-FFF2-40B4-BE49-F238E27FC236}">
                  <a16:creationId xmlns:a16="http://schemas.microsoft.com/office/drawing/2014/main" id="{D31D82BE-4884-4FD2-8539-5A0504BA47CE}"/>
                </a:ext>
              </a:extLst>
            </p:cNvPr>
            <p:cNvSpPr txBox="1"/>
            <p:nvPr/>
          </p:nvSpPr>
          <p:spPr>
            <a:xfrm>
              <a:off x="8429591" y="2225009"/>
              <a:ext cx="2304871" cy="369332"/>
            </a:xfrm>
            <a:prstGeom prst="rect">
              <a:avLst/>
            </a:prstGeom>
            <a:noFill/>
          </p:spPr>
          <p:txBody>
            <a:bodyPr wrap="square" rtlCol="0">
              <a:spAutoFit/>
            </a:bodyPr>
            <a:lstStyle/>
            <a:p>
              <a:r>
                <a:rPr lang="zh-CN" altLang="en-US" dirty="0">
                  <a:solidFill>
                    <a:srgbClr val="220911"/>
                  </a:solidFill>
                  <a:latin typeface="微软雅黑" panose="020B0503020204020204" pitchFamily="34" charset="-122"/>
                  <a:ea typeface="微软雅黑" panose="020B0503020204020204" pitchFamily="34" charset="-122"/>
                </a:rPr>
                <a:t>基于位置的数据查询</a:t>
              </a:r>
            </a:p>
          </p:txBody>
        </p:sp>
        <p:sp>
          <p:nvSpPr>
            <p:cNvPr id="90" name="文本框 89">
              <a:extLst>
                <a:ext uri="{FF2B5EF4-FFF2-40B4-BE49-F238E27FC236}">
                  <a16:creationId xmlns:a16="http://schemas.microsoft.com/office/drawing/2014/main" id="{D7979ECB-3C99-495C-A23C-638A7142F49F}"/>
                </a:ext>
              </a:extLst>
            </p:cNvPr>
            <p:cNvSpPr txBox="1"/>
            <p:nvPr/>
          </p:nvSpPr>
          <p:spPr>
            <a:xfrm>
              <a:off x="8429591" y="2625222"/>
              <a:ext cx="2990398" cy="830997"/>
            </a:xfrm>
            <a:prstGeom prst="rect">
              <a:avLst/>
            </a:prstGeom>
            <a:noFill/>
          </p:spPr>
          <p:txBody>
            <a:bodyPr wrap="square" rtlCol="0">
              <a:spAutoFit/>
            </a:bodyPr>
            <a:lstStyle/>
            <a:p>
              <a:r>
                <a:rPr lang="zh-CN" altLang="en-US" sz="1600" dirty="0">
                  <a:solidFill>
                    <a:srgbClr val="220911"/>
                  </a:solidFill>
                  <a:latin typeface="+mj-lt"/>
                </a:rPr>
                <a:t>选择不同的星表数据库，在二维数据图上选择星点，返回范围内亮度最大的恒星数据。</a:t>
              </a:r>
            </a:p>
          </p:txBody>
        </p:sp>
      </p:grpSp>
      <p:grpSp>
        <p:nvGrpSpPr>
          <p:cNvPr id="91" name="组合 90">
            <a:extLst>
              <a:ext uri="{FF2B5EF4-FFF2-40B4-BE49-F238E27FC236}">
                <a16:creationId xmlns:a16="http://schemas.microsoft.com/office/drawing/2014/main" id="{A71DF42D-5E52-4698-8D85-5A68D58CD803}"/>
              </a:ext>
            </a:extLst>
          </p:cNvPr>
          <p:cNvGrpSpPr/>
          <p:nvPr/>
        </p:nvGrpSpPr>
        <p:grpSpPr>
          <a:xfrm>
            <a:off x="2706286" y="4941609"/>
            <a:ext cx="2990398" cy="984988"/>
            <a:chOff x="8429591" y="2225009"/>
            <a:chExt cx="2990398" cy="984988"/>
          </a:xfrm>
        </p:grpSpPr>
        <p:sp>
          <p:nvSpPr>
            <p:cNvPr id="92" name="文本框 91">
              <a:extLst>
                <a:ext uri="{FF2B5EF4-FFF2-40B4-BE49-F238E27FC236}">
                  <a16:creationId xmlns:a16="http://schemas.microsoft.com/office/drawing/2014/main" id="{629BE93A-6F7B-420A-9E15-17312E5F565A}"/>
                </a:ext>
              </a:extLst>
            </p:cNvPr>
            <p:cNvSpPr txBox="1"/>
            <p:nvPr/>
          </p:nvSpPr>
          <p:spPr>
            <a:xfrm>
              <a:off x="8429591" y="2225009"/>
              <a:ext cx="2304871" cy="369332"/>
            </a:xfrm>
            <a:prstGeom prst="rect">
              <a:avLst/>
            </a:prstGeom>
            <a:noFill/>
          </p:spPr>
          <p:txBody>
            <a:bodyPr wrap="square" rtlCol="0">
              <a:spAutoFit/>
            </a:bodyPr>
            <a:lstStyle/>
            <a:p>
              <a:r>
                <a:rPr lang="zh-CN" altLang="en-US" dirty="0">
                  <a:solidFill>
                    <a:srgbClr val="220911"/>
                  </a:solidFill>
                  <a:latin typeface="微软雅黑" panose="020B0503020204020204" pitchFamily="34" charset="-122"/>
                  <a:ea typeface="微软雅黑" panose="020B0503020204020204" pitchFamily="34" charset="-122"/>
                </a:rPr>
                <a:t>基于名称的数据查询</a:t>
              </a:r>
            </a:p>
          </p:txBody>
        </p:sp>
        <p:sp>
          <p:nvSpPr>
            <p:cNvPr id="93" name="文本框 92">
              <a:extLst>
                <a:ext uri="{FF2B5EF4-FFF2-40B4-BE49-F238E27FC236}">
                  <a16:creationId xmlns:a16="http://schemas.microsoft.com/office/drawing/2014/main" id="{0F9D0BCC-5630-4A0F-BEC0-9F10D4B31E7C}"/>
                </a:ext>
              </a:extLst>
            </p:cNvPr>
            <p:cNvSpPr txBox="1"/>
            <p:nvPr/>
          </p:nvSpPr>
          <p:spPr>
            <a:xfrm>
              <a:off x="8429591" y="2625222"/>
              <a:ext cx="2990398" cy="584775"/>
            </a:xfrm>
            <a:prstGeom prst="rect">
              <a:avLst/>
            </a:prstGeom>
            <a:noFill/>
          </p:spPr>
          <p:txBody>
            <a:bodyPr wrap="square" rtlCol="0">
              <a:spAutoFit/>
            </a:bodyPr>
            <a:lstStyle/>
            <a:p>
              <a:r>
                <a:rPr lang="zh-CN" altLang="en-US" sz="1600" dirty="0">
                  <a:solidFill>
                    <a:srgbClr val="220911"/>
                  </a:solidFill>
                  <a:latin typeface="+mj-lt"/>
                </a:rPr>
                <a:t>选择不同的星表数据库，搜索其星表编号，返回基本数据。</a:t>
              </a:r>
            </a:p>
          </p:txBody>
        </p:sp>
      </p:grpSp>
      <p:grpSp>
        <p:nvGrpSpPr>
          <p:cNvPr id="94" name="组合 93">
            <a:extLst>
              <a:ext uri="{FF2B5EF4-FFF2-40B4-BE49-F238E27FC236}">
                <a16:creationId xmlns:a16="http://schemas.microsoft.com/office/drawing/2014/main" id="{1941981F-2E28-4998-966A-6A7725F3654A}"/>
              </a:ext>
            </a:extLst>
          </p:cNvPr>
          <p:cNvGrpSpPr/>
          <p:nvPr/>
        </p:nvGrpSpPr>
        <p:grpSpPr>
          <a:xfrm>
            <a:off x="2706286" y="2180221"/>
            <a:ext cx="2990398" cy="984988"/>
            <a:chOff x="8429591" y="2225009"/>
            <a:chExt cx="2990398" cy="984988"/>
          </a:xfrm>
        </p:grpSpPr>
        <p:sp>
          <p:nvSpPr>
            <p:cNvPr id="95" name="文本框 94">
              <a:extLst>
                <a:ext uri="{FF2B5EF4-FFF2-40B4-BE49-F238E27FC236}">
                  <a16:creationId xmlns:a16="http://schemas.microsoft.com/office/drawing/2014/main" id="{A3C8D05D-5A4D-47DB-AEE7-FCFD00495C7A}"/>
                </a:ext>
              </a:extLst>
            </p:cNvPr>
            <p:cNvSpPr txBox="1"/>
            <p:nvPr/>
          </p:nvSpPr>
          <p:spPr>
            <a:xfrm>
              <a:off x="8429591" y="2225009"/>
              <a:ext cx="2304871" cy="369332"/>
            </a:xfrm>
            <a:prstGeom prst="rect">
              <a:avLst/>
            </a:prstGeom>
            <a:noFill/>
          </p:spPr>
          <p:txBody>
            <a:bodyPr wrap="square" rtlCol="0">
              <a:spAutoFit/>
            </a:bodyPr>
            <a:lstStyle/>
            <a:p>
              <a:r>
                <a:rPr lang="zh-CN" altLang="en-US" dirty="0">
                  <a:solidFill>
                    <a:srgbClr val="220911"/>
                  </a:solidFill>
                  <a:latin typeface="微软雅黑" panose="020B0503020204020204" pitchFamily="34" charset="-122"/>
                  <a:ea typeface="微软雅黑" panose="020B0503020204020204" pitchFamily="34" charset="-122"/>
                </a:rPr>
                <a:t>选择功能</a:t>
              </a:r>
            </a:p>
          </p:txBody>
        </p:sp>
        <p:sp>
          <p:nvSpPr>
            <p:cNvPr id="96" name="文本框 95">
              <a:extLst>
                <a:ext uri="{FF2B5EF4-FFF2-40B4-BE49-F238E27FC236}">
                  <a16:creationId xmlns:a16="http://schemas.microsoft.com/office/drawing/2014/main" id="{794810A0-6A14-40E5-B514-2B02B3888A1A}"/>
                </a:ext>
              </a:extLst>
            </p:cNvPr>
            <p:cNvSpPr txBox="1"/>
            <p:nvPr/>
          </p:nvSpPr>
          <p:spPr>
            <a:xfrm>
              <a:off x="8429591" y="2625222"/>
              <a:ext cx="2990398" cy="584775"/>
            </a:xfrm>
            <a:prstGeom prst="rect">
              <a:avLst/>
            </a:prstGeom>
            <a:noFill/>
          </p:spPr>
          <p:txBody>
            <a:bodyPr wrap="square" rtlCol="0">
              <a:spAutoFit/>
            </a:bodyPr>
            <a:lstStyle/>
            <a:p>
              <a:r>
                <a:rPr lang="zh-CN" altLang="en-US" sz="1600" dirty="0">
                  <a:solidFill>
                    <a:srgbClr val="220911"/>
                  </a:solidFill>
                  <a:latin typeface="+mj-lt"/>
                </a:rPr>
                <a:t>选择不同的星表数据库；</a:t>
              </a:r>
              <a:endParaRPr lang="en-US" altLang="zh-CN" sz="1600" dirty="0">
                <a:solidFill>
                  <a:srgbClr val="220911"/>
                </a:solidFill>
                <a:latin typeface="+mj-lt"/>
              </a:endParaRPr>
            </a:p>
            <a:p>
              <a:r>
                <a:rPr lang="zh-CN" altLang="en-US" sz="1600" dirty="0">
                  <a:solidFill>
                    <a:srgbClr val="220911"/>
                  </a:solidFill>
                  <a:latin typeface="+mj-lt"/>
                </a:rPr>
                <a:t>颜色；视星等阈值；坐标系。</a:t>
              </a:r>
            </a:p>
          </p:txBody>
        </p:sp>
      </p:grpSp>
      <p:grpSp>
        <p:nvGrpSpPr>
          <p:cNvPr id="97" name="组合 96">
            <a:extLst>
              <a:ext uri="{FF2B5EF4-FFF2-40B4-BE49-F238E27FC236}">
                <a16:creationId xmlns:a16="http://schemas.microsoft.com/office/drawing/2014/main" id="{25761EDD-727C-488C-B9C6-2BE1E1CE6870}"/>
              </a:ext>
            </a:extLst>
          </p:cNvPr>
          <p:cNvGrpSpPr/>
          <p:nvPr/>
        </p:nvGrpSpPr>
        <p:grpSpPr>
          <a:xfrm>
            <a:off x="7876131" y="2180221"/>
            <a:ext cx="2990398" cy="1231210"/>
            <a:chOff x="8429591" y="2225009"/>
            <a:chExt cx="2990398" cy="1231210"/>
          </a:xfrm>
        </p:grpSpPr>
        <p:sp>
          <p:nvSpPr>
            <p:cNvPr id="98" name="文本框 97">
              <a:extLst>
                <a:ext uri="{FF2B5EF4-FFF2-40B4-BE49-F238E27FC236}">
                  <a16:creationId xmlns:a16="http://schemas.microsoft.com/office/drawing/2014/main" id="{4EEDFAE8-A178-4EC3-AB59-0EB84A338F79}"/>
                </a:ext>
              </a:extLst>
            </p:cNvPr>
            <p:cNvSpPr txBox="1"/>
            <p:nvPr/>
          </p:nvSpPr>
          <p:spPr>
            <a:xfrm>
              <a:off x="8429591" y="2225009"/>
              <a:ext cx="2304871" cy="369332"/>
            </a:xfrm>
            <a:prstGeom prst="rect">
              <a:avLst/>
            </a:prstGeom>
            <a:noFill/>
          </p:spPr>
          <p:txBody>
            <a:bodyPr wrap="square" rtlCol="0">
              <a:spAutoFit/>
            </a:bodyPr>
            <a:lstStyle/>
            <a:p>
              <a:r>
                <a:rPr lang="zh-CN" altLang="en-US" dirty="0">
                  <a:solidFill>
                    <a:srgbClr val="220911"/>
                  </a:solidFill>
                  <a:latin typeface="微软雅黑" panose="020B0503020204020204" pitchFamily="34" charset="-122"/>
                  <a:ea typeface="微软雅黑" panose="020B0503020204020204" pitchFamily="34" charset="-122"/>
                </a:rPr>
                <a:t>数据的二维可视化</a:t>
              </a:r>
            </a:p>
          </p:txBody>
        </p:sp>
        <p:sp>
          <p:nvSpPr>
            <p:cNvPr id="99" name="文本框 98">
              <a:extLst>
                <a:ext uri="{FF2B5EF4-FFF2-40B4-BE49-F238E27FC236}">
                  <a16:creationId xmlns:a16="http://schemas.microsoft.com/office/drawing/2014/main" id="{68E2F9EC-8472-4E8F-AFB8-BED5BDC775F4}"/>
                </a:ext>
              </a:extLst>
            </p:cNvPr>
            <p:cNvSpPr txBox="1"/>
            <p:nvPr/>
          </p:nvSpPr>
          <p:spPr>
            <a:xfrm>
              <a:off x="8429591" y="2625222"/>
              <a:ext cx="2990398" cy="830997"/>
            </a:xfrm>
            <a:prstGeom prst="rect">
              <a:avLst/>
            </a:prstGeom>
            <a:noFill/>
          </p:spPr>
          <p:txBody>
            <a:bodyPr wrap="square" rtlCol="0">
              <a:spAutoFit/>
            </a:bodyPr>
            <a:lstStyle/>
            <a:p>
              <a:r>
                <a:rPr lang="zh-CN" altLang="en-US" sz="1600" dirty="0">
                  <a:solidFill>
                    <a:srgbClr val="220911"/>
                  </a:solidFill>
                  <a:latin typeface="+mj-lt"/>
                </a:rPr>
                <a:t>展示不同数据库、视星等和天体坐标系的二维数据，有缩放功能。</a:t>
              </a:r>
            </a:p>
          </p:txBody>
        </p:sp>
      </p:grpSp>
    </p:spTree>
    <p:extLst>
      <p:ext uri="{BB962C8B-B14F-4D97-AF65-F5344CB8AC3E}">
        <p14:creationId xmlns:p14="http://schemas.microsoft.com/office/powerpoint/2010/main" val="339513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60471643030&amp;di=9eaa7c954de97cf13f3610a5cf3aefa7&amp;imgtype=0&amp;src=http%3A%2F%2F07img.shaqm.com%2Fmobile%2F20180507%2F20180507173445_734c58f00b299c505ae2766e0772ab59_1.jpeg">
            <a:extLst>
              <a:ext uri="{FF2B5EF4-FFF2-40B4-BE49-F238E27FC236}">
                <a16:creationId xmlns:a16="http://schemas.microsoft.com/office/drawing/2014/main" id="{FAA949A3-DBBC-4E20-AB84-07C3BC469AD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t="30266"/>
          <a:stretch/>
        </p:blipFill>
        <p:spPr bwMode="ltGray">
          <a:xfrm>
            <a:off x="0" y="853440"/>
            <a:ext cx="12192000" cy="600456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CDC2B766-F326-4F95-8C48-0241C06389DD}"/>
              </a:ext>
            </a:extLst>
          </p:cNvPr>
          <p:cNvSpPr/>
          <p:nvPr/>
        </p:nvSpPr>
        <p:spPr>
          <a:xfrm>
            <a:off x="0" y="862317"/>
            <a:ext cx="12192000" cy="6004560"/>
          </a:xfrm>
          <a:prstGeom prst="rect">
            <a:avLst/>
          </a:prstGeom>
          <a:solidFill>
            <a:srgbClr val="FFFFFF">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3146515" y="171450"/>
            <a:ext cx="5898971" cy="584775"/>
          </a:xfrm>
          <a:prstGeom prst="rect">
            <a:avLst/>
          </a:prstGeom>
          <a:noFill/>
        </p:spPr>
        <p:txBody>
          <a:bodyPr wrap="square" rtlCol="0">
            <a:spAutoFit/>
          </a:bodyPr>
          <a:lstStyle/>
          <a:p>
            <a:pPr algn="ctr"/>
            <a:r>
              <a:rPr lang="en-US" altLang="zh-CN" sz="3200" dirty="0">
                <a:solidFill>
                  <a:schemeClr val="bg1"/>
                </a:solidFill>
              </a:rPr>
              <a:t>Furthermore</a:t>
            </a:r>
            <a:endParaRPr lang="zh-CN" altLang="en-US" sz="3200" dirty="0">
              <a:solidFill>
                <a:schemeClr val="bg1"/>
              </a:solidFill>
            </a:endParaRPr>
          </a:p>
        </p:txBody>
      </p:sp>
      <p:grpSp>
        <p:nvGrpSpPr>
          <p:cNvPr id="4" name="组合 3"/>
          <p:cNvGrpSpPr/>
          <p:nvPr/>
        </p:nvGrpSpPr>
        <p:grpSpPr>
          <a:xfrm>
            <a:off x="1168394" y="1464076"/>
            <a:ext cx="3636646" cy="1964924"/>
            <a:chOff x="2336801" y="4499617"/>
            <a:chExt cx="3636646" cy="1964924"/>
          </a:xfrm>
        </p:grpSpPr>
        <p:sp>
          <p:nvSpPr>
            <p:cNvPr id="5" name="文本框 4"/>
            <p:cNvSpPr txBox="1"/>
            <p:nvPr/>
          </p:nvSpPr>
          <p:spPr>
            <a:xfrm>
              <a:off x="2336801" y="4499617"/>
              <a:ext cx="3514724" cy="523220"/>
            </a:xfrm>
            <a:prstGeom prst="rect">
              <a:avLst/>
            </a:prstGeom>
            <a:noFill/>
          </p:spPr>
          <p:txBody>
            <a:bodyPr wrap="square" rtlCol="0">
              <a:spAutoFit/>
            </a:bodyPr>
            <a:lstStyle/>
            <a:p>
              <a:r>
                <a:rPr lang="zh-CN" altLang="en-US" sz="2800" spc="300" dirty="0">
                  <a:latin typeface="微软雅黑" panose="020B0503020204020204" pitchFamily="34" charset="-122"/>
                  <a:ea typeface="微软雅黑" panose="020B0503020204020204" pitchFamily="34" charset="-122"/>
                </a:rPr>
                <a:t>恒星运动数据</a:t>
              </a:r>
            </a:p>
          </p:txBody>
        </p:sp>
        <p:sp>
          <p:nvSpPr>
            <p:cNvPr id="6" name="文本框 5"/>
            <p:cNvSpPr txBox="1"/>
            <p:nvPr/>
          </p:nvSpPr>
          <p:spPr>
            <a:xfrm>
              <a:off x="2336801" y="5264212"/>
              <a:ext cx="3636646" cy="1200329"/>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根据恒星运动数据，可以计算出某一时间、地点、高度处某一恒星的相对视觉位置（视位置），以此生成天空星图和更准确的动态效果图。</a:t>
              </a:r>
            </a:p>
          </p:txBody>
        </p:sp>
      </p:grpSp>
      <p:pic>
        <p:nvPicPr>
          <p:cNvPr id="7" name="图片 6">
            <a:extLst>
              <a:ext uri="{FF2B5EF4-FFF2-40B4-BE49-F238E27FC236}">
                <a16:creationId xmlns:a16="http://schemas.microsoft.com/office/drawing/2014/main" id="{BCF2DC7C-25CD-4E96-B7E6-6BD49517E899}"/>
              </a:ext>
            </a:extLst>
          </p:cNvPr>
          <p:cNvPicPr>
            <a:picLocks noChangeAspect="1"/>
          </p:cNvPicPr>
          <p:nvPr/>
        </p:nvPicPr>
        <p:blipFill>
          <a:blip r:embed="rId4"/>
          <a:stretch>
            <a:fillRect/>
          </a:stretch>
        </p:blipFill>
        <p:spPr>
          <a:xfrm>
            <a:off x="10010775" y="6105525"/>
            <a:ext cx="2181225" cy="752475"/>
          </a:xfrm>
          <a:prstGeom prst="rect">
            <a:avLst/>
          </a:prstGeom>
        </p:spPr>
      </p:pic>
      <p:grpSp>
        <p:nvGrpSpPr>
          <p:cNvPr id="9" name="组合 8">
            <a:extLst>
              <a:ext uri="{FF2B5EF4-FFF2-40B4-BE49-F238E27FC236}">
                <a16:creationId xmlns:a16="http://schemas.microsoft.com/office/drawing/2014/main" id="{495B6D6A-7553-4ABE-B4BC-B4C1FAF01BB0}"/>
              </a:ext>
            </a:extLst>
          </p:cNvPr>
          <p:cNvGrpSpPr/>
          <p:nvPr/>
        </p:nvGrpSpPr>
        <p:grpSpPr>
          <a:xfrm>
            <a:off x="1168394" y="3786258"/>
            <a:ext cx="3636646" cy="1687925"/>
            <a:chOff x="2336801" y="4499617"/>
            <a:chExt cx="3636646" cy="1687925"/>
          </a:xfrm>
        </p:grpSpPr>
        <p:sp>
          <p:nvSpPr>
            <p:cNvPr id="10" name="文本框 9">
              <a:extLst>
                <a:ext uri="{FF2B5EF4-FFF2-40B4-BE49-F238E27FC236}">
                  <a16:creationId xmlns:a16="http://schemas.microsoft.com/office/drawing/2014/main" id="{F226ACF0-A6F9-49BF-A621-1BC3072904BF}"/>
                </a:ext>
              </a:extLst>
            </p:cNvPr>
            <p:cNvSpPr txBox="1"/>
            <p:nvPr/>
          </p:nvSpPr>
          <p:spPr>
            <a:xfrm>
              <a:off x="2336801" y="4499617"/>
              <a:ext cx="3514724" cy="523220"/>
            </a:xfrm>
            <a:prstGeom prst="rect">
              <a:avLst/>
            </a:prstGeom>
            <a:noFill/>
          </p:spPr>
          <p:txBody>
            <a:bodyPr wrap="square" rtlCol="0">
              <a:spAutoFit/>
            </a:bodyPr>
            <a:lstStyle/>
            <a:p>
              <a:r>
                <a:rPr lang="zh-CN" altLang="en-US" sz="2800" spc="300" dirty="0">
                  <a:latin typeface="微软雅黑" panose="020B0503020204020204" pitchFamily="34" charset="-122"/>
                  <a:ea typeface="微软雅黑" panose="020B0503020204020204" pitchFamily="34" charset="-122"/>
                </a:rPr>
                <a:t>星体</a:t>
              </a:r>
              <a:r>
                <a:rPr lang="en-US" altLang="zh-CN" sz="2800" spc="300" dirty="0">
                  <a:latin typeface="微软雅黑" panose="020B0503020204020204" pitchFamily="34" charset="-122"/>
                  <a:ea typeface="微软雅黑" panose="020B0503020204020204" pitchFamily="34" charset="-122"/>
                </a:rPr>
                <a:t>FITS</a:t>
              </a:r>
              <a:r>
                <a:rPr lang="zh-CN" altLang="en-US" sz="2800" spc="300" dirty="0">
                  <a:latin typeface="微软雅黑" panose="020B0503020204020204" pitchFamily="34" charset="-122"/>
                  <a:ea typeface="微软雅黑" panose="020B0503020204020204" pitchFamily="34" charset="-122"/>
                </a:rPr>
                <a:t>文件</a:t>
              </a:r>
            </a:p>
          </p:txBody>
        </p:sp>
        <p:sp>
          <p:nvSpPr>
            <p:cNvPr id="11" name="文本框 10">
              <a:extLst>
                <a:ext uri="{FF2B5EF4-FFF2-40B4-BE49-F238E27FC236}">
                  <a16:creationId xmlns:a16="http://schemas.microsoft.com/office/drawing/2014/main" id="{9B1DBC23-5712-4D02-9FE3-89418B5E0FAA}"/>
                </a:ext>
              </a:extLst>
            </p:cNvPr>
            <p:cNvSpPr txBox="1"/>
            <p:nvPr/>
          </p:nvSpPr>
          <p:spPr>
            <a:xfrm>
              <a:off x="2336801" y="5264212"/>
              <a:ext cx="3636646" cy="923330"/>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根据</a:t>
              </a:r>
              <a:r>
                <a:rPr lang="en-US" altLang="zh-CN" dirty="0">
                  <a:latin typeface="微软雅黑 Light" panose="020B0502040204020203" pitchFamily="34" charset="-122"/>
                  <a:ea typeface="微软雅黑 Light" panose="020B0502040204020203" pitchFamily="34" charset="-122"/>
                </a:rPr>
                <a:t>NASA</a:t>
              </a:r>
              <a:r>
                <a:rPr lang="zh-CN" altLang="en-US" dirty="0">
                  <a:latin typeface="微软雅黑 Light" panose="020B0502040204020203" pitchFamily="34" charset="-122"/>
                  <a:ea typeface="微软雅黑 Light" panose="020B0502040204020203" pitchFamily="34" charset="-122"/>
                </a:rPr>
                <a:t>管理的</a:t>
              </a:r>
              <a:r>
                <a:rPr lang="en-US" altLang="zh-CN" dirty="0">
                  <a:latin typeface="微软雅黑 Light" panose="020B0502040204020203" pitchFamily="34" charset="-122"/>
                  <a:ea typeface="微软雅黑 Light" panose="020B0502040204020203" pitchFamily="34" charset="-122"/>
                </a:rPr>
                <a:t>FITS</a:t>
              </a:r>
              <a:r>
                <a:rPr lang="zh-CN" altLang="en-US" dirty="0">
                  <a:latin typeface="微软雅黑 Light" panose="020B0502040204020203" pitchFamily="34" charset="-122"/>
                  <a:ea typeface="微软雅黑 Light" panose="020B0502040204020203" pitchFamily="34" charset="-122"/>
                </a:rPr>
                <a:t>文件中的星体各项数据（光谱等）进行图像绘制。</a:t>
              </a:r>
            </a:p>
          </p:txBody>
        </p:sp>
      </p:grpSp>
      <p:pic>
        <p:nvPicPr>
          <p:cNvPr id="12" name="图片 11">
            <a:extLst>
              <a:ext uri="{FF2B5EF4-FFF2-40B4-BE49-F238E27FC236}">
                <a16:creationId xmlns:a16="http://schemas.microsoft.com/office/drawing/2014/main" id="{1FF8C66F-1597-4B1D-8537-B9DFDA8489CF}"/>
              </a:ext>
            </a:extLst>
          </p:cNvPr>
          <p:cNvPicPr>
            <a:picLocks noChangeAspect="1"/>
          </p:cNvPicPr>
          <p:nvPr/>
        </p:nvPicPr>
        <p:blipFill>
          <a:blip r:embed="rId5"/>
          <a:stretch>
            <a:fillRect/>
          </a:stretch>
        </p:blipFill>
        <p:spPr>
          <a:xfrm>
            <a:off x="5246702" y="1393463"/>
            <a:ext cx="3028135" cy="3681449"/>
          </a:xfrm>
          <a:prstGeom prst="rect">
            <a:avLst/>
          </a:prstGeom>
        </p:spPr>
      </p:pic>
      <p:pic>
        <p:nvPicPr>
          <p:cNvPr id="13" name="图片 12">
            <a:extLst>
              <a:ext uri="{FF2B5EF4-FFF2-40B4-BE49-F238E27FC236}">
                <a16:creationId xmlns:a16="http://schemas.microsoft.com/office/drawing/2014/main" id="{F32F81DA-592F-4702-84B3-32D172A72FA1}"/>
              </a:ext>
            </a:extLst>
          </p:cNvPr>
          <p:cNvPicPr>
            <a:picLocks noChangeAspect="1"/>
          </p:cNvPicPr>
          <p:nvPr/>
        </p:nvPicPr>
        <p:blipFill>
          <a:blip r:embed="rId6"/>
          <a:stretch>
            <a:fillRect/>
          </a:stretch>
        </p:blipFill>
        <p:spPr>
          <a:xfrm>
            <a:off x="8355930" y="1987296"/>
            <a:ext cx="3754977" cy="2377167"/>
          </a:xfrm>
          <a:prstGeom prst="rect">
            <a:avLst/>
          </a:prstGeom>
        </p:spPr>
      </p:pic>
    </p:spTree>
    <p:extLst>
      <p:ext uri="{BB962C8B-B14F-4D97-AF65-F5344CB8AC3E}">
        <p14:creationId xmlns:p14="http://schemas.microsoft.com/office/powerpoint/2010/main" val="7515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8B8E93-6264-4F34-B265-43B9360B4A60}"/>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分工合做</a:t>
            </a:r>
          </a:p>
        </p:txBody>
      </p:sp>
      <p:sp>
        <p:nvSpPr>
          <p:cNvPr id="5" name="矩形 4">
            <a:extLst>
              <a:ext uri="{FF2B5EF4-FFF2-40B4-BE49-F238E27FC236}">
                <a16:creationId xmlns:a16="http://schemas.microsoft.com/office/drawing/2014/main" id="{78EFD4A4-71D7-4A8C-87E3-697025C14961}"/>
              </a:ext>
            </a:extLst>
          </p:cNvPr>
          <p:cNvSpPr/>
          <p:nvPr/>
        </p:nvSpPr>
        <p:spPr>
          <a:xfrm>
            <a:off x="3838643" y="2640574"/>
            <a:ext cx="6051081" cy="2120902"/>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李云帆：可交互设计、软件测试</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南山牧野：卫星轨道数据收集、轨迹绘制</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赵玥：星表数据处理、图像展示</a:t>
            </a:r>
          </a:p>
        </p:txBody>
      </p:sp>
    </p:spTree>
    <p:extLst>
      <p:ext uri="{BB962C8B-B14F-4D97-AF65-F5344CB8AC3E}">
        <p14:creationId xmlns:p14="http://schemas.microsoft.com/office/powerpoint/2010/main" val="172731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8B8E93-6264-4F34-B265-43B9360B4A60}"/>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参考文献</a:t>
            </a:r>
          </a:p>
        </p:txBody>
      </p:sp>
      <p:sp>
        <p:nvSpPr>
          <p:cNvPr id="5" name="矩形 4">
            <a:extLst>
              <a:ext uri="{FF2B5EF4-FFF2-40B4-BE49-F238E27FC236}">
                <a16:creationId xmlns:a16="http://schemas.microsoft.com/office/drawing/2014/main" id="{78EFD4A4-71D7-4A8C-87E3-697025C14961}"/>
              </a:ext>
            </a:extLst>
          </p:cNvPr>
          <p:cNvSpPr/>
          <p:nvPr/>
        </p:nvSpPr>
        <p:spPr>
          <a:xfrm>
            <a:off x="846869" y="1353311"/>
            <a:ext cx="10427772" cy="4619854"/>
          </a:xfrm>
          <a:prstGeom prst="rect">
            <a:avLst/>
          </a:prstGeom>
        </p:spPr>
        <p:txBody>
          <a:bodyPr wrap="square">
            <a:spAutoFit/>
          </a:bodyPr>
          <a:lstStyle/>
          <a:p>
            <a:pPr>
              <a:lnSpc>
                <a:spcPct val="150000"/>
              </a:lnSpc>
            </a:pPr>
            <a:r>
              <a:rPr lang="zh-CN" altLang="en-US" dirty="0"/>
              <a:t>[1]刘佳成. 新天文参考系若干问题的研究[D].南京大学,2012.</a:t>
            </a:r>
            <a:endParaRPr lang="en-US" altLang="zh-CN" dirty="0"/>
          </a:p>
          <a:p>
            <a:pPr>
              <a:lnSpc>
                <a:spcPct val="150000"/>
              </a:lnSpc>
            </a:pPr>
            <a:r>
              <a:rPr lang="en-US" altLang="zh-CN" dirty="0"/>
              <a:t>[2]</a:t>
            </a:r>
            <a:r>
              <a:rPr lang="zh-CN" altLang="en-US" dirty="0"/>
              <a:t>刘次沅</a:t>
            </a:r>
            <a:r>
              <a:rPr lang="en-US" altLang="zh-CN" dirty="0"/>
              <a:t>.</a:t>
            </a:r>
            <a:r>
              <a:rPr lang="zh-CN" altLang="en-US" dirty="0"/>
              <a:t>再论银道坐标系的定义</a:t>
            </a:r>
            <a:r>
              <a:rPr lang="en-US" altLang="zh-CN" dirty="0"/>
              <a:t>[J].</a:t>
            </a:r>
            <a:r>
              <a:rPr lang="zh-CN" altLang="en-US" dirty="0"/>
              <a:t>陕西天文台台刊</a:t>
            </a:r>
            <a:r>
              <a:rPr lang="en-US" altLang="zh-CN" dirty="0"/>
              <a:t>,1990(01):26-29.</a:t>
            </a:r>
          </a:p>
          <a:p>
            <a:pPr>
              <a:lnSpc>
                <a:spcPct val="150000"/>
              </a:lnSpc>
            </a:pPr>
            <a:r>
              <a:rPr lang="en-US" altLang="zh-CN" dirty="0"/>
              <a:t>[3]</a:t>
            </a:r>
            <a:r>
              <a:rPr lang="zh-CN" altLang="en-US" dirty="0"/>
              <a:t>金文敬</a:t>
            </a:r>
            <a:r>
              <a:rPr lang="en-US" altLang="zh-CN" dirty="0"/>
              <a:t>.</a:t>
            </a:r>
            <a:r>
              <a:rPr lang="zh-CN" altLang="en-US" dirty="0"/>
              <a:t>天体测量星表与巡天观测的进展</a:t>
            </a:r>
            <a:r>
              <a:rPr lang="en-US" altLang="zh-CN" dirty="0"/>
              <a:t>[J].</a:t>
            </a:r>
            <a:r>
              <a:rPr lang="zh-CN" altLang="en-US" dirty="0"/>
              <a:t>天文学进展</a:t>
            </a:r>
            <a:r>
              <a:rPr lang="en-US" altLang="zh-CN" dirty="0"/>
              <a:t>,2009,27(03):247-269.</a:t>
            </a:r>
          </a:p>
          <a:p>
            <a:pPr>
              <a:lnSpc>
                <a:spcPct val="150000"/>
              </a:lnSpc>
            </a:pPr>
            <a:r>
              <a:rPr lang="en-US" altLang="zh-CN" dirty="0"/>
              <a:t>[4]</a:t>
            </a:r>
            <a:r>
              <a:rPr lang="zh-CN" altLang="en-US" dirty="0"/>
              <a:t>张捍卫</a:t>
            </a:r>
            <a:r>
              <a:rPr lang="en-US" altLang="zh-CN" dirty="0"/>
              <a:t>, </a:t>
            </a:r>
            <a:r>
              <a:rPr lang="zh-CN" altLang="en-US" dirty="0"/>
              <a:t>许厚泽</a:t>
            </a:r>
            <a:r>
              <a:rPr lang="en-US" altLang="zh-CN" dirty="0"/>
              <a:t>, </a:t>
            </a:r>
            <a:r>
              <a:rPr lang="zh-CN" altLang="en-US" dirty="0"/>
              <a:t>王爱生</a:t>
            </a:r>
            <a:r>
              <a:rPr lang="en-US" altLang="zh-CN" dirty="0"/>
              <a:t>. </a:t>
            </a:r>
            <a:r>
              <a:rPr lang="zh-CN" altLang="en-US" dirty="0"/>
              <a:t>天球参考系与地球参考系之间的坐标转换研究进展</a:t>
            </a:r>
            <a:r>
              <a:rPr lang="en-US" altLang="zh-CN" dirty="0"/>
              <a:t>[J]. </a:t>
            </a:r>
            <a:r>
              <a:rPr lang="zh-CN" altLang="en-US" dirty="0"/>
              <a:t>测绘科学</a:t>
            </a:r>
            <a:r>
              <a:rPr lang="en-US" altLang="zh-CN" dirty="0"/>
              <a:t>, 2005, 30(5):105-109.</a:t>
            </a:r>
          </a:p>
          <a:p>
            <a:pPr>
              <a:lnSpc>
                <a:spcPct val="150000"/>
              </a:lnSpc>
            </a:pPr>
            <a:r>
              <a:rPr lang="en-US" altLang="zh-CN" dirty="0"/>
              <a:t>[5]</a:t>
            </a:r>
            <a:r>
              <a:rPr lang="zh-CN" altLang="en-US" dirty="0"/>
              <a:t>刘林</a:t>
            </a:r>
            <a:r>
              <a:rPr lang="en-US" altLang="zh-CN" dirty="0"/>
              <a:t>, </a:t>
            </a:r>
            <a:r>
              <a:rPr lang="zh-CN" altLang="en-US" dirty="0"/>
              <a:t>汤靖师</a:t>
            </a:r>
            <a:r>
              <a:rPr lang="en-US" altLang="zh-CN" dirty="0"/>
              <a:t>. </a:t>
            </a:r>
            <a:r>
              <a:rPr lang="zh-CN" altLang="en-US" dirty="0"/>
              <a:t>地球卫星运动中坐标系附加摄动与参考系选择问题</a:t>
            </a:r>
            <a:r>
              <a:rPr lang="en-US" altLang="zh-CN" dirty="0"/>
              <a:t>[J]. </a:t>
            </a:r>
            <a:r>
              <a:rPr lang="zh-CN" altLang="en-US" dirty="0"/>
              <a:t>空间科学学报</a:t>
            </a:r>
            <a:r>
              <a:rPr lang="en-US" altLang="zh-CN" dirty="0"/>
              <a:t>, 2008, 28(2):164-168.</a:t>
            </a:r>
          </a:p>
          <a:p>
            <a:pPr>
              <a:lnSpc>
                <a:spcPct val="150000"/>
              </a:lnSpc>
            </a:pPr>
            <a:r>
              <a:rPr lang="en-US" altLang="zh-CN" dirty="0"/>
              <a:t>[6]</a:t>
            </a:r>
            <a:r>
              <a:rPr lang="zh-CN" altLang="en-US" dirty="0"/>
              <a:t>凌兆芬</a:t>
            </a:r>
            <a:r>
              <a:rPr lang="en-US" altLang="zh-CN" dirty="0"/>
              <a:t>, </a:t>
            </a:r>
            <a:r>
              <a:rPr lang="zh-CN" altLang="en-US" dirty="0"/>
              <a:t>萧耐园</a:t>
            </a:r>
            <a:r>
              <a:rPr lang="en-US" altLang="zh-CN" dirty="0"/>
              <a:t>. </a:t>
            </a:r>
            <a:r>
              <a:rPr lang="zh-CN" altLang="en-US" dirty="0"/>
              <a:t>依巴谷星表和第谷星表的特征和意义</a:t>
            </a:r>
            <a:r>
              <a:rPr lang="en-US" altLang="zh-CN" dirty="0"/>
              <a:t>[J]. </a:t>
            </a:r>
            <a:r>
              <a:rPr lang="zh-CN" altLang="en-US" dirty="0"/>
              <a:t>天文学进展</a:t>
            </a:r>
            <a:r>
              <a:rPr lang="en-US" altLang="zh-CN" dirty="0"/>
              <a:t>, 1999(1):25-32.</a:t>
            </a:r>
          </a:p>
          <a:p>
            <a:pPr>
              <a:lnSpc>
                <a:spcPct val="150000"/>
              </a:lnSpc>
            </a:pPr>
            <a:r>
              <a:rPr lang="en-US" altLang="zh-CN" dirty="0"/>
              <a:t>[7]</a:t>
            </a:r>
            <a:r>
              <a:rPr lang="zh-CN" altLang="en-US" dirty="0"/>
              <a:t>金文敬</a:t>
            </a:r>
            <a:r>
              <a:rPr lang="en-US" altLang="zh-CN" dirty="0"/>
              <a:t>, </a:t>
            </a:r>
            <a:r>
              <a:rPr lang="zh-CN" altLang="en-US" dirty="0"/>
              <a:t>李东明</a:t>
            </a:r>
            <a:r>
              <a:rPr lang="en-US" altLang="zh-CN" dirty="0"/>
              <a:t>, </a:t>
            </a:r>
            <a:r>
              <a:rPr lang="zh-CN" altLang="en-US" dirty="0"/>
              <a:t>唐正宏</a:t>
            </a:r>
            <a:r>
              <a:rPr lang="en-US" altLang="zh-CN" dirty="0"/>
              <a:t>, et al. </a:t>
            </a:r>
            <a:r>
              <a:rPr lang="zh-CN" altLang="en-US" dirty="0"/>
              <a:t>未来的国际天球参考架</a:t>
            </a:r>
            <a:r>
              <a:rPr lang="en-US" altLang="zh-CN" dirty="0"/>
              <a:t>[C]// </a:t>
            </a:r>
            <a:r>
              <a:rPr lang="zh-CN" altLang="en-US" dirty="0"/>
              <a:t>新世纪天文发展方向研讨暨中国天文学会第二届学术大会</a:t>
            </a:r>
            <a:r>
              <a:rPr lang="en-US" altLang="zh-CN" dirty="0"/>
              <a:t>. 2003.</a:t>
            </a:r>
          </a:p>
          <a:p>
            <a:pPr>
              <a:lnSpc>
                <a:spcPct val="150000"/>
              </a:lnSpc>
            </a:pPr>
            <a:endParaRPr lang="zh-CN" altLang="en-US" dirty="0"/>
          </a:p>
        </p:txBody>
      </p:sp>
    </p:spTree>
    <p:extLst>
      <p:ext uri="{BB962C8B-B14F-4D97-AF65-F5344CB8AC3E}">
        <p14:creationId xmlns:p14="http://schemas.microsoft.com/office/powerpoint/2010/main" val="2196356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242485" y="1954425"/>
            <a:ext cx="5707030" cy="1323439"/>
          </a:xfrm>
          <a:prstGeom prst="rect">
            <a:avLst/>
          </a:prstGeom>
          <a:noFill/>
        </p:spPr>
        <p:txBody>
          <a:bodyPr wrap="square" rtlCol="0">
            <a:spAutoFit/>
          </a:bodyPr>
          <a:lstStyle/>
          <a:p>
            <a:pPr algn="ctr"/>
            <a:r>
              <a:rPr lang="en-US" altLang="zh-CN" sz="8000" b="1" dirty="0">
                <a:solidFill>
                  <a:schemeClr val="bg1"/>
                </a:solidFill>
              </a:rPr>
              <a:t>THANK YOU</a:t>
            </a:r>
            <a:endParaRPr lang="zh-CN" altLang="en-US" sz="8000" b="1" dirty="0">
              <a:solidFill>
                <a:schemeClr val="bg1"/>
              </a:solidFill>
            </a:endParaRPr>
          </a:p>
        </p:txBody>
      </p:sp>
      <p:cxnSp>
        <p:nvCxnSpPr>
          <p:cNvPr id="10" name="直接连接符 9"/>
          <p:cNvCxnSpPr/>
          <p:nvPr/>
        </p:nvCxnSpPr>
        <p:spPr>
          <a:xfrm>
            <a:off x="3137985" y="3277864"/>
            <a:ext cx="59160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410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7914" y="-357396"/>
            <a:ext cx="2894886" cy="6186309"/>
          </a:xfrm>
          <a:prstGeom prst="rect">
            <a:avLst/>
          </a:prstGeom>
          <a:noFill/>
        </p:spPr>
        <p:txBody>
          <a:bodyPr wrap="square" rtlCol="0">
            <a:spAutoFit/>
          </a:bodyPr>
          <a:lstStyle/>
          <a:p>
            <a:r>
              <a:rPr lang="en-US" altLang="zh-CN" sz="39600" dirty="0">
                <a:solidFill>
                  <a:schemeClr val="bg1"/>
                </a:solidFill>
              </a:rPr>
              <a:t>1</a:t>
            </a:r>
            <a:endParaRPr lang="zh-CN" altLang="en-US" sz="39600" dirty="0">
              <a:solidFill>
                <a:schemeClr val="bg1"/>
              </a:solidFill>
            </a:endParaRPr>
          </a:p>
        </p:txBody>
      </p:sp>
      <p:sp>
        <p:nvSpPr>
          <p:cNvPr id="4" name="文本框 3"/>
          <p:cNvSpPr txBox="1"/>
          <p:nvPr/>
        </p:nvSpPr>
        <p:spPr>
          <a:xfrm>
            <a:off x="2588614" y="4157008"/>
            <a:ext cx="2746115" cy="1015663"/>
          </a:xfrm>
          <a:prstGeom prst="rect">
            <a:avLst/>
          </a:prstGeom>
          <a:noFill/>
        </p:spPr>
        <p:txBody>
          <a:bodyPr wrap="square" rtlCol="0">
            <a:spAutoFit/>
          </a:bodyPr>
          <a:lstStyle/>
          <a:p>
            <a:pPr algn="ctr"/>
            <a:r>
              <a:rPr lang="en-US" altLang="zh-CN" sz="6000" b="1" dirty="0">
                <a:solidFill>
                  <a:schemeClr val="bg1"/>
                </a:solidFill>
              </a:rPr>
              <a:t>PART</a:t>
            </a:r>
            <a:endParaRPr lang="zh-CN" altLang="en-US" sz="6000" b="1" dirty="0">
              <a:solidFill>
                <a:schemeClr val="bg1"/>
              </a:solidFill>
            </a:endParaRPr>
          </a:p>
        </p:txBody>
      </p:sp>
      <p:cxnSp>
        <p:nvCxnSpPr>
          <p:cNvPr id="6" name="直接连接符 5"/>
          <p:cNvCxnSpPr/>
          <p:nvPr/>
        </p:nvCxnSpPr>
        <p:spPr>
          <a:xfrm flipV="1">
            <a:off x="4155800" y="2133600"/>
            <a:ext cx="2737400" cy="3508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615609" y="3528964"/>
            <a:ext cx="3948065"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摘 要</a:t>
            </a:r>
          </a:p>
        </p:txBody>
      </p:sp>
      <p:pic>
        <p:nvPicPr>
          <p:cNvPr id="7" name="图片 6">
            <a:extLst>
              <a:ext uri="{FF2B5EF4-FFF2-40B4-BE49-F238E27FC236}">
                <a16:creationId xmlns:a16="http://schemas.microsoft.com/office/drawing/2014/main" id="{01298165-98D2-4EE6-A2D3-E69A6978925A}"/>
              </a:ext>
            </a:extLst>
          </p:cNvPr>
          <p:cNvPicPr>
            <a:picLocks noChangeAspect="1"/>
          </p:cNvPicPr>
          <p:nvPr/>
        </p:nvPicPr>
        <p:blipFill>
          <a:blip r:embed="rId2"/>
          <a:stretch>
            <a:fillRect/>
          </a:stretch>
        </p:blipFill>
        <p:spPr>
          <a:xfrm>
            <a:off x="10010775" y="6105525"/>
            <a:ext cx="2181225" cy="752475"/>
          </a:xfrm>
          <a:prstGeom prst="rect">
            <a:avLst/>
          </a:prstGeom>
        </p:spPr>
      </p:pic>
    </p:spTree>
    <p:extLst>
      <p:ext uri="{BB962C8B-B14F-4D97-AF65-F5344CB8AC3E}">
        <p14:creationId xmlns:p14="http://schemas.microsoft.com/office/powerpoint/2010/main" val="263955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99F8EA2-A802-4348-8756-29FE5DD08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585" y="894080"/>
            <a:ext cx="5381244" cy="5435600"/>
          </a:xfrm>
          <a:prstGeom prst="rect">
            <a:avLst/>
          </a:prstGeom>
        </p:spPr>
      </p:pic>
      <p:sp>
        <p:nvSpPr>
          <p:cNvPr id="4" name="文本框 3">
            <a:extLst>
              <a:ext uri="{FF2B5EF4-FFF2-40B4-BE49-F238E27FC236}">
                <a16:creationId xmlns:a16="http://schemas.microsoft.com/office/drawing/2014/main" id="{3E9CE078-5E49-4583-AFE2-801B21F5FA06}"/>
              </a:ext>
            </a:extLst>
          </p:cNvPr>
          <p:cNvSpPr txBox="1"/>
          <p:nvPr/>
        </p:nvSpPr>
        <p:spPr>
          <a:xfrm>
            <a:off x="2672843" y="2598003"/>
            <a:ext cx="3948065" cy="830997"/>
          </a:xfrm>
          <a:prstGeom prst="rect">
            <a:avLst/>
          </a:prstGeom>
          <a:noFill/>
        </p:spPr>
        <p:txBody>
          <a:bodyPr wrap="square"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天球仪</a:t>
            </a:r>
          </a:p>
        </p:txBody>
      </p:sp>
      <p:sp>
        <p:nvSpPr>
          <p:cNvPr id="6" name="文本框 5">
            <a:extLst>
              <a:ext uri="{FF2B5EF4-FFF2-40B4-BE49-F238E27FC236}">
                <a16:creationId xmlns:a16="http://schemas.microsoft.com/office/drawing/2014/main" id="{08306AB2-5149-42BA-9798-8E36A9C72B29}"/>
              </a:ext>
            </a:extLst>
          </p:cNvPr>
          <p:cNvSpPr txBox="1"/>
          <p:nvPr/>
        </p:nvSpPr>
        <p:spPr>
          <a:xfrm>
            <a:off x="2672843" y="3780197"/>
            <a:ext cx="2295069" cy="830997"/>
          </a:xfrm>
          <a:prstGeom prst="rect">
            <a:avLst/>
          </a:prstGeom>
          <a:noFill/>
        </p:spPr>
        <p:txBody>
          <a:bodyPr wrap="square" rtlCol="0">
            <a:spAutoFit/>
          </a:bodyPr>
          <a:lstStyle/>
          <a:p>
            <a:r>
              <a:rPr lang="en-US" altLang="zh-CN" sz="4800" b="1" dirty="0" err="1">
                <a:solidFill>
                  <a:schemeClr val="bg1"/>
                </a:solidFill>
              </a:rPr>
              <a:t>Orbium</a:t>
            </a:r>
            <a:endParaRPr lang="zh-CN" altLang="en-US" sz="4800" b="1" dirty="0">
              <a:solidFill>
                <a:schemeClr val="bg1"/>
              </a:solidFill>
            </a:endParaRPr>
          </a:p>
        </p:txBody>
      </p:sp>
    </p:spTree>
    <p:extLst>
      <p:ext uri="{BB962C8B-B14F-4D97-AF65-F5344CB8AC3E}">
        <p14:creationId xmlns:p14="http://schemas.microsoft.com/office/powerpoint/2010/main" val="574532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7914" y="-357396"/>
            <a:ext cx="2894886" cy="6186309"/>
          </a:xfrm>
          <a:prstGeom prst="rect">
            <a:avLst/>
          </a:prstGeom>
          <a:noFill/>
        </p:spPr>
        <p:txBody>
          <a:bodyPr wrap="square" rtlCol="0">
            <a:spAutoFit/>
          </a:bodyPr>
          <a:lstStyle/>
          <a:p>
            <a:r>
              <a:rPr lang="en-US" altLang="zh-CN" sz="39600" dirty="0">
                <a:solidFill>
                  <a:schemeClr val="bg1"/>
                </a:solidFill>
              </a:rPr>
              <a:t>2</a:t>
            </a:r>
            <a:endParaRPr lang="zh-CN" altLang="en-US" sz="39600" dirty="0">
              <a:solidFill>
                <a:schemeClr val="bg1"/>
              </a:solidFill>
            </a:endParaRPr>
          </a:p>
        </p:txBody>
      </p:sp>
      <p:sp>
        <p:nvSpPr>
          <p:cNvPr id="4" name="文本框 3"/>
          <p:cNvSpPr txBox="1"/>
          <p:nvPr/>
        </p:nvSpPr>
        <p:spPr>
          <a:xfrm>
            <a:off x="2588614" y="4157008"/>
            <a:ext cx="2746115" cy="1015663"/>
          </a:xfrm>
          <a:prstGeom prst="rect">
            <a:avLst/>
          </a:prstGeom>
          <a:noFill/>
        </p:spPr>
        <p:txBody>
          <a:bodyPr wrap="square" rtlCol="0">
            <a:spAutoFit/>
          </a:bodyPr>
          <a:lstStyle/>
          <a:p>
            <a:pPr algn="ctr"/>
            <a:r>
              <a:rPr lang="en-US" altLang="zh-CN" sz="6000" b="1" dirty="0">
                <a:solidFill>
                  <a:schemeClr val="bg1"/>
                </a:solidFill>
              </a:rPr>
              <a:t>PART</a:t>
            </a:r>
            <a:endParaRPr lang="zh-CN" altLang="en-US" sz="6000" b="1" dirty="0">
              <a:solidFill>
                <a:schemeClr val="bg1"/>
              </a:solidFill>
            </a:endParaRPr>
          </a:p>
        </p:txBody>
      </p:sp>
      <p:cxnSp>
        <p:nvCxnSpPr>
          <p:cNvPr id="6" name="直接连接符 5"/>
          <p:cNvCxnSpPr/>
          <p:nvPr/>
        </p:nvCxnSpPr>
        <p:spPr>
          <a:xfrm flipV="1">
            <a:off x="4155800" y="2133600"/>
            <a:ext cx="2737400" cy="35082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7AD1B69-6BF2-4A4C-AC4E-6C5DFB44F536}"/>
              </a:ext>
            </a:extLst>
          </p:cNvPr>
          <p:cNvPicPr>
            <a:picLocks noChangeAspect="1"/>
          </p:cNvPicPr>
          <p:nvPr/>
        </p:nvPicPr>
        <p:blipFill>
          <a:blip r:embed="rId2"/>
          <a:stretch>
            <a:fillRect/>
          </a:stretch>
        </p:blipFill>
        <p:spPr>
          <a:xfrm>
            <a:off x="10010775" y="6105525"/>
            <a:ext cx="2181225" cy="752475"/>
          </a:xfrm>
          <a:prstGeom prst="rect">
            <a:avLst/>
          </a:prstGeom>
        </p:spPr>
      </p:pic>
      <p:sp>
        <p:nvSpPr>
          <p:cNvPr id="8" name="文本框 7">
            <a:extLst>
              <a:ext uri="{FF2B5EF4-FFF2-40B4-BE49-F238E27FC236}">
                <a16:creationId xmlns:a16="http://schemas.microsoft.com/office/drawing/2014/main" id="{29A746A7-0A0A-4C07-8852-39B0112D9E98}"/>
              </a:ext>
            </a:extLst>
          </p:cNvPr>
          <p:cNvSpPr txBox="1"/>
          <p:nvPr/>
        </p:nvSpPr>
        <p:spPr>
          <a:xfrm>
            <a:off x="6557343" y="3233679"/>
            <a:ext cx="5037911" cy="1938992"/>
          </a:xfrm>
          <a:prstGeom prst="rect">
            <a:avLst/>
          </a:prstGeom>
          <a:noFill/>
        </p:spPr>
        <p:txBody>
          <a:bodyPr wrap="square" rtlCol="0">
            <a:spAutoFit/>
          </a:bodyPr>
          <a:lstStyle/>
          <a:p>
            <a:r>
              <a:rPr lang="zh-CN" altLang="en-US" sz="6000" spc="600" dirty="0">
                <a:solidFill>
                  <a:schemeClr val="bg1"/>
                </a:solidFill>
                <a:latin typeface="微软雅黑" panose="020B0503020204020204" pitchFamily="34" charset="-122"/>
                <a:ea typeface="微软雅黑" panose="020B0503020204020204" pitchFamily="34" charset="-122"/>
              </a:rPr>
              <a:t>关于</a:t>
            </a:r>
            <a:endParaRPr lang="en-US" altLang="zh-CN" sz="6000" spc="600" dirty="0">
              <a:solidFill>
                <a:schemeClr val="bg1"/>
              </a:solidFill>
              <a:latin typeface="微软雅黑" panose="020B0503020204020204" pitchFamily="34" charset="-122"/>
              <a:ea typeface="微软雅黑" panose="020B0503020204020204" pitchFamily="34" charset="-122"/>
            </a:endParaRPr>
          </a:p>
          <a:p>
            <a:r>
              <a:rPr lang="zh-CN" altLang="en-US" sz="6000" spc="600" dirty="0">
                <a:solidFill>
                  <a:schemeClr val="bg1"/>
                </a:solidFill>
                <a:latin typeface="微软雅黑" panose="020B0503020204020204" pitchFamily="34" charset="-122"/>
                <a:ea typeface="微软雅黑" panose="020B0503020204020204" pitchFamily="34" charset="-122"/>
              </a:rPr>
              <a:t>天文数据</a:t>
            </a:r>
          </a:p>
        </p:txBody>
      </p:sp>
    </p:spTree>
    <p:extLst>
      <p:ext uri="{BB962C8B-B14F-4D97-AF65-F5344CB8AC3E}">
        <p14:creationId xmlns:p14="http://schemas.microsoft.com/office/powerpoint/2010/main" val="935233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8511F49C-19BA-4D7D-B3CD-1627912CC26C}"/>
              </a:ext>
            </a:extLst>
          </p:cNvPr>
          <p:cNvPicPr>
            <a:picLocks noChangeAspect="1"/>
          </p:cNvPicPr>
          <p:nvPr/>
        </p:nvPicPr>
        <p:blipFill>
          <a:blip r:embed="rId2"/>
          <a:stretch>
            <a:fillRect/>
          </a:stretch>
        </p:blipFill>
        <p:spPr>
          <a:xfrm>
            <a:off x="10010775" y="6105525"/>
            <a:ext cx="2181225" cy="752475"/>
          </a:xfrm>
          <a:prstGeom prst="rect">
            <a:avLst/>
          </a:prstGeom>
        </p:spPr>
      </p:pic>
      <p:grpSp>
        <p:nvGrpSpPr>
          <p:cNvPr id="3" name="组合 2">
            <a:extLst>
              <a:ext uri="{FF2B5EF4-FFF2-40B4-BE49-F238E27FC236}">
                <a16:creationId xmlns:a16="http://schemas.microsoft.com/office/drawing/2014/main" id="{BE3D769C-B3F3-4CBD-B4D0-B312E6E1AD2B}"/>
              </a:ext>
            </a:extLst>
          </p:cNvPr>
          <p:cNvGrpSpPr/>
          <p:nvPr/>
        </p:nvGrpSpPr>
        <p:grpSpPr>
          <a:xfrm>
            <a:off x="239009" y="612052"/>
            <a:ext cx="5815012" cy="6256338"/>
            <a:chOff x="909638" y="304800"/>
            <a:chExt cx="5815012" cy="6256338"/>
          </a:xfrm>
        </p:grpSpPr>
        <p:sp>
          <p:nvSpPr>
            <p:cNvPr id="55" name="Oval 41">
              <a:extLst>
                <a:ext uri="{FF2B5EF4-FFF2-40B4-BE49-F238E27FC236}">
                  <a16:creationId xmlns:a16="http://schemas.microsoft.com/office/drawing/2014/main" id="{21529EDD-7FBE-4834-BA79-A96E3D44A7A7}"/>
                </a:ext>
              </a:extLst>
            </p:cNvPr>
            <p:cNvSpPr>
              <a:spLocks noChangeArrowheads="1"/>
            </p:cNvSpPr>
            <p:nvPr/>
          </p:nvSpPr>
          <p:spPr bwMode="auto">
            <a:xfrm>
              <a:off x="1266825" y="909638"/>
              <a:ext cx="4929188" cy="4883150"/>
            </a:xfrm>
            <a:prstGeom prst="ellipse">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56" name="Line 42">
              <a:extLst>
                <a:ext uri="{FF2B5EF4-FFF2-40B4-BE49-F238E27FC236}">
                  <a16:creationId xmlns:a16="http://schemas.microsoft.com/office/drawing/2014/main" id="{7AFA44E2-0DB1-4356-8E9C-B4B342819227}"/>
                </a:ext>
              </a:extLst>
            </p:cNvPr>
            <p:cNvSpPr>
              <a:spLocks noChangeShapeType="1"/>
            </p:cNvSpPr>
            <p:nvPr/>
          </p:nvSpPr>
          <p:spPr bwMode="auto">
            <a:xfrm>
              <a:off x="3733800" y="304800"/>
              <a:ext cx="1588" cy="62563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3">
              <a:extLst>
                <a:ext uri="{FF2B5EF4-FFF2-40B4-BE49-F238E27FC236}">
                  <a16:creationId xmlns:a16="http://schemas.microsoft.com/office/drawing/2014/main" id="{F98D4379-DF50-4D92-8626-14F6C940F4A2}"/>
                </a:ext>
              </a:extLst>
            </p:cNvPr>
            <p:cNvSpPr>
              <a:spLocks noChangeShapeType="1"/>
            </p:cNvSpPr>
            <p:nvPr/>
          </p:nvSpPr>
          <p:spPr bwMode="auto">
            <a:xfrm>
              <a:off x="1281113" y="3338513"/>
              <a:ext cx="49307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44">
              <a:extLst>
                <a:ext uri="{FF2B5EF4-FFF2-40B4-BE49-F238E27FC236}">
                  <a16:creationId xmlns:a16="http://schemas.microsoft.com/office/drawing/2014/main" id="{6DFB4FC8-3CFE-4732-8D60-3DA24BA3B33D}"/>
                </a:ext>
              </a:extLst>
            </p:cNvPr>
            <p:cNvSpPr>
              <a:spLocks noChangeShapeType="1"/>
            </p:cNvSpPr>
            <p:nvPr/>
          </p:nvSpPr>
          <p:spPr bwMode="auto">
            <a:xfrm>
              <a:off x="915988" y="1498600"/>
              <a:ext cx="5808662" cy="381476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Text Box 45">
              <a:extLst>
                <a:ext uri="{FF2B5EF4-FFF2-40B4-BE49-F238E27FC236}">
                  <a16:creationId xmlns:a16="http://schemas.microsoft.com/office/drawing/2014/main" id="{FD0FD5B1-2091-47C0-B3DA-74781AFC2DB1}"/>
                </a:ext>
              </a:extLst>
            </p:cNvPr>
            <p:cNvSpPr txBox="1">
              <a:spLocks noChangeArrowheads="1"/>
            </p:cNvSpPr>
            <p:nvPr/>
          </p:nvSpPr>
          <p:spPr bwMode="auto">
            <a:xfrm>
              <a:off x="3730625" y="491490"/>
              <a:ext cx="3556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b="0" dirty="0">
                  <a:latin typeface="Times New Roman" panose="02020603050405020304" pitchFamily="18" charset="0"/>
                </a:rPr>
                <a:t>Z</a:t>
              </a:r>
            </a:p>
          </p:txBody>
        </p:sp>
        <p:sp>
          <p:nvSpPr>
            <p:cNvPr id="60" name="Text Box 46">
              <a:extLst>
                <a:ext uri="{FF2B5EF4-FFF2-40B4-BE49-F238E27FC236}">
                  <a16:creationId xmlns:a16="http://schemas.microsoft.com/office/drawing/2014/main" id="{B31CFB39-B966-44C7-AF9E-3309D4C2DD25}"/>
                </a:ext>
              </a:extLst>
            </p:cNvPr>
            <p:cNvSpPr txBox="1">
              <a:spLocks noChangeArrowheads="1"/>
            </p:cNvSpPr>
            <p:nvPr/>
          </p:nvSpPr>
          <p:spPr bwMode="auto">
            <a:xfrm>
              <a:off x="915988" y="1062038"/>
              <a:ext cx="3540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b="0">
                  <a:latin typeface="Times New Roman" panose="02020603050405020304" pitchFamily="18" charset="0"/>
                </a:rPr>
                <a:t>P</a:t>
              </a:r>
            </a:p>
          </p:txBody>
        </p:sp>
        <p:sp>
          <p:nvSpPr>
            <p:cNvPr id="61" name="Text Box 52">
              <a:extLst>
                <a:ext uri="{FF2B5EF4-FFF2-40B4-BE49-F238E27FC236}">
                  <a16:creationId xmlns:a16="http://schemas.microsoft.com/office/drawing/2014/main" id="{EFA29418-27E5-43CA-9776-FE7482EEC431}"/>
                </a:ext>
              </a:extLst>
            </p:cNvPr>
            <p:cNvSpPr txBox="1">
              <a:spLocks noChangeArrowheads="1"/>
            </p:cNvSpPr>
            <p:nvPr/>
          </p:nvSpPr>
          <p:spPr bwMode="auto">
            <a:xfrm>
              <a:off x="6173788" y="3119438"/>
              <a:ext cx="354012"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b="0">
                  <a:latin typeface="Times New Roman" panose="02020603050405020304" pitchFamily="18" charset="0"/>
                </a:rPr>
                <a:t>S</a:t>
              </a:r>
            </a:p>
          </p:txBody>
        </p:sp>
        <p:sp>
          <p:nvSpPr>
            <p:cNvPr id="62" name="Text Box 53">
              <a:extLst>
                <a:ext uri="{FF2B5EF4-FFF2-40B4-BE49-F238E27FC236}">
                  <a16:creationId xmlns:a16="http://schemas.microsoft.com/office/drawing/2014/main" id="{2F165A90-95E8-40FF-97CC-46C654FC3FD4}"/>
                </a:ext>
              </a:extLst>
            </p:cNvPr>
            <p:cNvSpPr txBox="1">
              <a:spLocks noChangeArrowheads="1"/>
            </p:cNvSpPr>
            <p:nvPr/>
          </p:nvSpPr>
          <p:spPr bwMode="auto">
            <a:xfrm>
              <a:off x="6019800" y="4572000"/>
              <a:ext cx="7048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b="0">
                  <a:latin typeface="Times New Roman" panose="02020603050405020304" pitchFamily="18" charset="0"/>
                </a:rPr>
                <a:t>P´</a:t>
              </a:r>
            </a:p>
          </p:txBody>
        </p:sp>
        <p:sp>
          <p:nvSpPr>
            <p:cNvPr id="63" name="Text Box 54">
              <a:extLst>
                <a:ext uri="{FF2B5EF4-FFF2-40B4-BE49-F238E27FC236}">
                  <a16:creationId xmlns:a16="http://schemas.microsoft.com/office/drawing/2014/main" id="{0B3F4FB3-9349-4B6A-92AB-63210F5B973D}"/>
                </a:ext>
              </a:extLst>
            </p:cNvPr>
            <p:cNvSpPr txBox="1">
              <a:spLocks noChangeArrowheads="1"/>
            </p:cNvSpPr>
            <p:nvPr/>
          </p:nvSpPr>
          <p:spPr bwMode="auto">
            <a:xfrm>
              <a:off x="3733800" y="5799138"/>
              <a:ext cx="881063"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b="0">
                  <a:latin typeface="Times New Roman" panose="02020603050405020304" pitchFamily="18" charset="0"/>
                </a:rPr>
                <a:t>Z´</a:t>
              </a:r>
            </a:p>
          </p:txBody>
        </p:sp>
        <p:sp>
          <p:nvSpPr>
            <p:cNvPr id="64" name="Text Box 56">
              <a:extLst>
                <a:ext uri="{FF2B5EF4-FFF2-40B4-BE49-F238E27FC236}">
                  <a16:creationId xmlns:a16="http://schemas.microsoft.com/office/drawing/2014/main" id="{5EDDEBCE-5928-413F-A078-E115463FED35}"/>
                </a:ext>
              </a:extLst>
            </p:cNvPr>
            <p:cNvSpPr txBox="1">
              <a:spLocks noChangeArrowheads="1"/>
            </p:cNvSpPr>
            <p:nvPr/>
          </p:nvSpPr>
          <p:spPr bwMode="auto">
            <a:xfrm>
              <a:off x="2901950" y="3976688"/>
              <a:ext cx="35877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W</a:t>
              </a:r>
              <a:endParaRPr lang="en-US" altLang="zh-CN"/>
            </a:p>
          </p:txBody>
        </p:sp>
        <p:sp>
          <p:nvSpPr>
            <p:cNvPr id="65" name="Text Box 57">
              <a:extLst>
                <a:ext uri="{FF2B5EF4-FFF2-40B4-BE49-F238E27FC236}">
                  <a16:creationId xmlns:a16="http://schemas.microsoft.com/office/drawing/2014/main" id="{C3F95552-ABCE-4055-A955-7983A75FF3A9}"/>
                </a:ext>
              </a:extLst>
            </p:cNvPr>
            <p:cNvSpPr txBox="1">
              <a:spLocks noChangeArrowheads="1"/>
            </p:cNvSpPr>
            <p:nvPr/>
          </p:nvSpPr>
          <p:spPr bwMode="auto">
            <a:xfrm>
              <a:off x="909638" y="3082925"/>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b="0">
                  <a:latin typeface="Times New Roman" panose="02020603050405020304" pitchFamily="18" charset="0"/>
                </a:rPr>
                <a:t>N</a:t>
              </a:r>
            </a:p>
          </p:txBody>
        </p:sp>
        <p:sp>
          <p:nvSpPr>
            <p:cNvPr id="66" name="Text Box 58">
              <a:extLst>
                <a:ext uri="{FF2B5EF4-FFF2-40B4-BE49-F238E27FC236}">
                  <a16:creationId xmlns:a16="http://schemas.microsoft.com/office/drawing/2014/main" id="{639A4C2E-AF89-43B3-9F1C-7D77F3C075E2}"/>
                </a:ext>
              </a:extLst>
            </p:cNvPr>
            <p:cNvSpPr txBox="1">
              <a:spLocks noChangeArrowheads="1"/>
            </p:cNvSpPr>
            <p:nvPr/>
          </p:nvSpPr>
          <p:spPr bwMode="auto">
            <a:xfrm>
              <a:off x="4119563" y="2336800"/>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b="0">
                  <a:latin typeface="Times New Roman" panose="02020603050405020304" pitchFamily="18" charset="0"/>
                </a:rPr>
                <a:t>E</a:t>
              </a:r>
            </a:p>
          </p:txBody>
        </p:sp>
        <p:sp>
          <p:nvSpPr>
            <p:cNvPr id="67" name="Arc 59">
              <a:extLst>
                <a:ext uri="{FF2B5EF4-FFF2-40B4-BE49-F238E27FC236}">
                  <a16:creationId xmlns:a16="http://schemas.microsoft.com/office/drawing/2014/main" id="{909E6307-12BE-4E48-BABD-2C251C7C5CD9}"/>
                </a:ext>
              </a:extLst>
            </p:cNvPr>
            <p:cNvSpPr>
              <a:spLocks/>
            </p:cNvSpPr>
            <p:nvPr/>
          </p:nvSpPr>
          <p:spPr bwMode="auto">
            <a:xfrm rot="15416752" flipH="1">
              <a:off x="2792412" y="762001"/>
              <a:ext cx="1789113" cy="4779962"/>
            </a:xfrm>
            <a:custGeom>
              <a:avLst/>
              <a:gdLst>
                <a:gd name="G0" fmla="+- 0 0 0"/>
                <a:gd name="G1" fmla="+- 20669 0 0"/>
                <a:gd name="G2" fmla="+- 21600 0 0"/>
                <a:gd name="T0" fmla="*/ 6274 w 21600"/>
                <a:gd name="T1" fmla="*/ 0 h 28738"/>
                <a:gd name="T2" fmla="*/ 20036 w 21600"/>
                <a:gd name="T3" fmla="*/ 28738 h 28738"/>
                <a:gd name="T4" fmla="*/ 0 w 21600"/>
                <a:gd name="T5" fmla="*/ 20669 h 28738"/>
              </a:gdLst>
              <a:ahLst/>
              <a:cxnLst>
                <a:cxn ang="0">
                  <a:pos x="T0" y="T1"/>
                </a:cxn>
                <a:cxn ang="0">
                  <a:pos x="T2" y="T3"/>
                </a:cxn>
                <a:cxn ang="0">
                  <a:pos x="T4" y="T5"/>
                </a:cxn>
              </a:cxnLst>
              <a:rect l="0" t="0" r="r" b="b"/>
              <a:pathLst>
                <a:path w="21600" h="28738" fill="none" extrusionOk="0">
                  <a:moveTo>
                    <a:pt x="6273" y="0"/>
                  </a:moveTo>
                  <a:cubicBezTo>
                    <a:pt x="15376" y="2763"/>
                    <a:pt x="21600" y="11156"/>
                    <a:pt x="21600" y="20669"/>
                  </a:cubicBezTo>
                  <a:cubicBezTo>
                    <a:pt x="21600" y="23433"/>
                    <a:pt x="21069" y="26173"/>
                    <a:pt x="20036" y="28738"/>
                  </a:cubicBezTo>
                </a:path>
                <a:path w="21600" h="28738" stroke="0" extrusionOk="0">
                  <a:moveTo>
                    <a:pt x="6273" y="0"/>
                  </a:moveTo>
                  <a:cubicBezTo>
                    <a:pt x="15376" y="2763"/>
                    <a:pt x="21600" y="11156"/>
                    <a:pt x="21600" y="20669"/>
                  </a:cubicBezTo>
                  <a:cubicBezTo>
                    <a:pt x="21600" y="23433"/>
                    <a:pt x="21069" y="26173"/>
                    <a:pt x="20036" y="28738"/>
                  </a:cubicBezTo>
                  <a:lnTo>
                    <a:pt x="0" y="20669"/>
                  </a:lnTo>
                  <a:close/>
                </a:path>
              </a:pathLst>
            </a:custGeom>
            <a:noFill/>
            <a:ln w="15875">
              <a:solidFill>
                <a:srgbClr val="000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8" name="Arc 60">
              <a:extLst>
                <a:ext uri="{FF2B5EF4-FFF2-40B4-BE49-F238E27FC236}">
                  <a16:creationId xmlns:a16="http://schemas.microsoft.com/office/drawing/2014/main" id="{1501C74F-8495-4221-9C1C-9D31E9898D86}"/>
                </a:ext>
              </a:extLst>
            </p:cNvPr>
            <p:cNvSpPr>
              <a:spLocks/>
            </p:cNvSpPr>
            <p:nvPr/>
          </p:nvSpPr>
          <p:spPr bwMode="auto">
            <a:xfrm rot="4654003" flipH="1">
              <a:off x="2730500" y="1249363"/>
              <a:ext cx="2143125" cy="4826000"/>
            </a:xfrm>
            <a:custGeom>
              <a:avLst/>
              <a:gdLst>
                <a:gd name="G0" fmla="+- 0 0 0"/>
                <a:gd name="G1" fmla="+- 19739 0 0"/>
                <a:gd name="G2" fmla="+- 21600 0 0"/>
                <a:gd name="T0" fmla="*/ 8772 w 21600"/>
                <a:gd name="T1" fmla="*/ 0 h 29063"/>
                <a:gd name="T2" fmla="*/ 19484 w 21600"/>
                <a:gd name="T3" fmla="*/ 29063 h 29063"/>
                <a:gd name="T4" fmla="*/ 0 w 21600"/>
                <a:gd name="T5" fmla="*/ 19739 h 29063"/>
              </a:gdLst>
              <a:ahLst/>
              <a:cxnLst>
                <a:cxn ang="0">
                  <a:pos x="T0" y="T1"/>
                </a:cxn>
                <a:cxn ang="0">
                  <a:pos x="T2" y="T3"/>
                </a:cxn>
                <a:cxn ang="0">
                  <a:pos x="T4" y="T5"/>
                </a:cxn>
              </a:cxnLst>
              <a:rect l="0" t="0" r="r" b="b"/>
              <a:pathLst>
                <a:path w="21600" h="29063" fill="none" extrusionOk="0">
                  <a:moveTo>
                    <a:pt x="8771" y="0"/>
                  </a:moveTo>
                  <a:cubicBezTo>
                    <a:pt x="16572" y="3466"/>
                    <a:pt x="21600" y="11202"/>
                    <a:pt x="21600" y="19739"/>
                  </a:cubicBezTo>
                  <a:cubicBezTo>
                    <a:pt x="21600" y="22966"/>
                    <a:pt x="20876" y="26152"/>
                    <a:pt x="19483" y="29062"/>
                  </a:cubicBezTo>
                </a:path>
                <a:path w="21600" h="29063" stroke="0" extrusionOk="0">
                  <a:moveTo>
                    <a:pt x="8771" y="0"/>
                  </a:moveTo>
                  <a:cubicBezTo>
                    <a:pt x="16572" y="3466"/>
                    <a:pt x="21600" y="11202"/>
                    <a:pt x="21600" y="19739"/>
                  </a:cubicBezTo>
                  <a:cubicBezTo>
                    <a:pt x="21600" y="22966"/>
                    <a:pt x="20876" y="26152"/>
                    <a:pt x="19483" y="29062"/>
                  </a:cubicBezTo>
                  <a:lnTo>
                    <a:pt x="0" y="19739"/>
                  </a:lnTo>
                  <a:close/>
                </a:path>
              </a:pathLst>
            </a:custGeom>
            <a:noFill/>
            <a:ln w="15875">
              <a:solidFill>
                <a:srgbClr val="0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 name="Arc 61">
              <a:extLst>
                <a:ext uri="{FF2B5EF4-FFF2-40B4-BE49-F238E27FC236}">
                  <a16:creationId xmlns:a16="http://schemas.microsoft.com/office/drawing/2014/main" id="{49189B3D-F3DB-4157-9D7A-AFEC65ABD6CD}"/>
                </a:ext>
              </a:extLst>
            </p:cNvPr>
            <p:cNvSpPr>
              <a:spLocks/>
            </p:cNvSpPr>
            <p:nvPr/>
          </p:nvSpPr>
          <p:spPr bwMode="auto">
            <a:xfrm rot="16240345" flipH="1">
              <a:off x="3401219" y="-192881"/>
              <a:ext cx="630237" cy="3355975"/>
            </a:xfrm>
            <a:custGeom>
              <a:avLst/>
              <a:gdLst>
                <a:gd name="G0" fmla="+- 0 0 0"/>
                <a:gd name="G1" fmla="+- 15604 0 0"/>
                <a:gd name="G2" fmla="+- 21600 0 0"/>
                <a:gd name="T0" fmla="*/ 14935 w 21600"/>
                <a:gd name="T1" fmla="*/ 0 h 33248"/>
                <a:gd name="T2" fmla="*/ 12460 w 21600"/>
                <a:gd name="T3" fmla="*/ 33248 h 33248"/>
                <a:gd name="T4" fmla="*/ 0 w 21600"/>
                <a:gd name="T5" fmla="*/ 15604 h 33248"/>
              </a:gdLst>
              <a:ahLst/>
              <a:cxnLst>
                <a:cxn ang="0">
                  <a:pos x="T0" y="T1"/>
                </a:cxn>
                <a:cxn ang="0">
                  <a:pos x="T2" y="T3"/>
                </a:cxn>
                <a:cxn ang="0">
                  <a:pos x="T4" y="T5"/>
                </a:cxn>
              </a:cxnLst>
              <a:rect l="0" t="0" r="r" b="b"/>
              <a:pathLst>
                <a:path w="21600" h="33248" fill="none" extrusionOk="0">
                  <a:moveTo>
                    <a:pt x="14935" y="-1"/>
                  </a:moveTo>
                  <a:cubicBezTo>
                    <a:pt x="19192" y="4074"/>
                    <a:pt x="21600" y="9711"/>
                    <a:pt x="21600" y="15604"/>
                  </a:cubicBezTo>
                  <a:cubicBezTo>
                    <a:pt x="21600" y="22620"/>
                    <a:pt x="18191" y="29200"/>
                    <a:pt x="12459" y="33247"/>
                  </a:cubicBezTo>
                </a:path>
                <a:path w="21600" h="33248" stroke="0" extrusionOk="0">
                  <a:moveTo>
                    <a:pt x="14935" y="-1"/>
                  </a:moveTo>
                  <a:cubicBezTo>
                    <a:pt x="19192" y="4074"/>
                    <a:pt x="21600" y="9711"/>
                    <a:pt x="21600" y="15604"/>
                  </a:cubicBezTo>
                  <a:cubicBezTo>
                    <a:pt x="21600" y="22620"/>
                    <a:pt x="18191" y="29200"/>
                    <a:pt x="12459" y="33247"/>
                  </a:cubicBezTo>
                  <a:lnTo>
                    <a:pt x="0" y="15604"/>
                  </a:lnTo>
                  <a:close/>
                </a:path>
              </a:pathLst>
            </a:custGeom>
            <a:noFill/>
            <a:ln w="15875">
              <a:solidFill>
                <a:srgbClr val="000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 name="Arc 62">
              <a:extLst>
                <a:ext uri="{FF2B5EF4-FFF2-40B4-BE49-F238E27FC236}">
                  <a16:creationId xmlns:a16="http://schemas.microsoft.com/office/drawing/2014/main" id="{731363E7-1948-4CF6-ABAF-39BE0093801C}"/>
                </a:ext>
              </a:extLst>
            </p:cNvPr>
            <p:cNvSpPr>
              <a:spLocks/>
            </p:cNvSpPr>
            <p:nvPr/>
          </p:nvSpPr>
          <p:spPr bwMode="auto">
            <a:xfrm rot="4968384" flipH="1">
              <a:off x="3099594" y="140494"/>
              <a:ext cx="1219200" cy="3354388"/>
            </a:xfrm>
            <a:custGeom>
              <a:avLst/>
              <a:gdLst>
                <a:gd name="G0" fmla="+- 0 0 0"/>
                <a:gd name="G1" fmla="+- 18275 0 0"/>
                <a:gd name="G2" fmla="+- 21600 0 0"/>
                <a:gd name="T0" fmla="*/ 11514 w 21600"/>
                <a:gd name="T1" fmla="*/ 0 h 29310"/>
                <a:gd name="T2" fmla="*/ 18568 w 21600"/>
                <a:gd name="T3" fmla="*/ 29310 h 29310"/>
                <a:gd name="T4" fmla="*/ 0 w 21600"/>
                <a:gd name="T5" fmla="*/ 18275 h 29310"/>
              </a:gdLst>
              <a:ahLst/>
              <a:cxnLst>
                <a:cxn ang="0">
                  <a:pos x="T0" y="T1"/>
                </a:cxn>
                <a:cxn ang="0">
                  <a:pos x="T2" y="T3"/>
                </a:cxn>
                <a:cxn ang="0">
                  <a:pos x="T4" y="T5"/>
                </a:cxn>
              </a:cxnLst>
              <a:rect l="0" t="0" r="r" b="b"/>
              <a:pathLst>
                <a:path w="21600" h="29310" fill="none" extrusionOk="0">
                  <a:moveTo>
                    <a:pt x="11514" y="-1"/>
                  </a:moveTo>
                  <a:cubicBezTo>
                    <a:pt x="17791" y="3954"/>
                    <a:pt x="21600" y="10855"/>
                    <a:pt x="21600" y="18275"/>
                  </a:cubicBezTo>
                  <a:cubicBezTo>
                    <a:pt x="21600" y="22159"/>
                    <a:pt x="20552" y="25971"/>
                    <a:pt x="18568" y="29310"/>
                  </a:cubicBezTo>
                </a:path>
                <a:path w="21600" h="29310" stroke="0" extrusionOk="0">
                  <a:moveTo>
                    <a:pt x="11514" y="-1"/>
                  </a:moveTo>
                  <a:cubicBezTo>
                    <a:pt x="17791" y="3954"/>
                    <a:pt x="21600" y="10855"/>
                    <a:pt x="21600" y="18275"/>
                  </a:cubicBezTo>
                  <a:cubicBezTo>
                    <a:pt x="21600" y="22159"/>
                    <a:pt x="20552" y="25971"/>
                    <a:pt x="18568" y="29310"/>
                  </a:cubicBezTo>
                  <a:lnTo>
                    <a:pt x="0" y="18275"/>
                  </a:lnTo>
                  <a:close/>
                </a:path>
              </a:pathLst>
            </a:custGeom>
            <a:noFill/>
            <a:ln w="15875">
              <a:solidFill>
                <a:srgbClr val="0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 name="AutoShape 63">
              <a:extLst>
                <a:ext uri="{FF2B5EF4-FFF2-40B4-BE49-F238E27FC236}">
                  <a16:creationId xmlns:a16="http://schemas.microsoft.com/office/drawing/2014/main" id="{1A0190EC-B381-4ED1-B936-A188B47B7FAA}"/>
                </a:ext>
              </a:extLst>
            </p:cNvPr>
            <p:cNvSpPr>
              <a:spLocks noChangeArrowheads="1"/>
            </p:cNvSpPr>
            <p:nvPr/>
          </p:nvSpPr>
          <p:spPr bwMode="auto">
            <a:xfrm>
              <a:off x="4524375" y="1984375"/>
              <a:ext cx="136525" cy="234950"/>
            </a:xfrm>
            <a:prstGeom prst="star4">
              <a:avLst>
                <a:gd name="adj" fmla="val 12500"/>
              </a:avLst>
            </a:prstGeom>
            <a:solidFill>
              <a:srgbClr val="FFFFFF"/>
            </a:soli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 name="Arc 64">
              <a:extLst>
                <a:ext uri="{FF2B5EF4-FFF2-40B4-BE49-F238E27FC236}">
                  <a16:creationId xmlns:a16="http://schemas.microsoft.com/office/drawing/2014/main" id="{6337008B-4E89-4010-9AC7-C6DA728DB418}"/>
                </a:ext>
              </a:extLst>
            </p:cNvPr>
            <p:cNvSpPr>
              <a:spLocks/>
            </p:cNvSpPr>
            <p:nvPr/>
          </p:nvSpPr>
          <p:spPr bwMode="auto">
            <a:xfrm rot="15416752" flipH="1">
              <a:off x="4396581" y="2064544"/>
              <a:ext cx="1789113" cy="1444625"/>
            </a:xfrm>
            <a:custGeom>
              <a:avLst/>
              <a:gdLst>
                <a:gd name="G0" fmla="+- 0 0 0"/>
                <a:gd name="G1" fmla="+- 602 0 0"/>
                <a:gd name="G2" fmla="+- 21600 0 0"/>
                <a:gd name="T0" fmla="*/ 21592 w 21600"/>
                <a:gd name="T1" fmla="*/ 0 h 8671"/>
                <a:gd name="T2" fmla="*/ 20036 w 21600"/>
                <a:gd name="T3" fmla="*/ 8671 h 8671"/>
                <a:gd name="T4" fmla="*/ 0 w 21600"/>
                <a:gd name="T5" fmla="*/ 602 h 8671"/>
              </a:gdLst>
              <a:ahLst/>
              <a:cxnLst>
                <a:cxn ang="0">
                  <a:pos x="T0" y="T1"/>
                </a:cxn>
                <a:cxn ang="0">
                  <a:pos x="T2" y="T3"/>
                </a:cxn>
                <a:cxn ang="0">
                  <a:pos x="T4" y="T5"/>
                </a:cxn>
              </a:cxnLst>
              <a:rect l="0" t="0" r="r" b="b"/>
              <a:pathLst>
                <a:path w="21600" h="8671" fill="none" extrusionOk="0">
                  <a:moveTo>
                    <a:pt x="21591" y="0"/>
                  </a:moveTo>
                  <a:cubicBezTo>
                    <a:pt x="21597" y="200"/>
                    <a:pt x="21600" y="401"/>
                    <a:pt x="21600" y="602"/>
                  </a:cubicBezTo>
                  <a:cubicBezTo>
                    <a:pt x="21600" y="3366"/>
                    <a:pt x="21069" y="6106"/>
                    <a:pt x="20036" y="8671"/>
                  </a:cubicBezTo>
                </a:path>
                <a:path w="21600" h="8671" stroke="0" extrusionOk="0">
                  <a:moveTo>
                    <a:pt x="21591" y="0"/>
                  </a:moveTo>
                  <a:cubicBezTo>
                    <a:pt x="21597" y="200"/>
                    <a:pt x="21600" y="401"/>
                    <a:pt x="21600" y="602"/>
                  </a:cubicBezTo>
                  <a:cubicBezTo>
                    <a:pt x="21600" y="3366"/>
                    <a:pt x="21069" y="6106"/>
                    <a:pt x="20036" y="8671"/>
                  </a:cubicBezTo>
                  <a:lnTo>
                    <a:pt x="0" y="602"/>
                  </a:lnTo>
                  <a:close/>
                </a:path>
              </a:pathLst>
            </a:custGeom>
            <a:noFill/>
            <a:ln w="38100">
              <a:solidFill>
                <a:srgbClr val="000080"/>
              </a:solidFill>
              <a:round/>
              <a:headEnd type="stealth"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3" name="Arc 65">
              <a:extLst>
                <a:ext uri="{FF2B5EF4-FFF2-40B4-BE49-F238E27FC236}">
                  <a16:creationId xmlns:a16="http://schemas.microsoft.com/office/drawing/2014/main" id="{10EA609C-3C3E-4A13-8142-04B64362EF43}"/>
                </a:ext>
              </a:extLst>
            </p:cNvPr>
            <p:cNvSpPr>
              <a:spLocks/>
            </p:cNvSpPr>
            <p:nvPr/>
          </p:nvSpPr>
          <p:spPr bwMode="auto">
            <a:xfrm rot="21121853">
              <a:off x="3563938" y="2200275"/>
              <a:ext cx="1223962" cy="1706563"/>
            </a:xfrm>
            <a:custGeom>
              <a:avLst/>
              <a:gdLst>
                <a:gd name="G0" fmla="+- 0 0 0"/>
                <a:gd name="G1" fmla="+- 4889 0 0"/>
                <a:gd name="G2" fmla="+- 21600 0 0"/>
                <a:gd name="T0" fmla="*/ 21039 w 21600"/>
                <a:gd name="T1" fmla="*/ 0 h 15337"/>
                <a:gd name="T2" fmla="*/ 18905 w 21600"/>
                <a:gd name="T3" fmla="*/ 15337 h 15337"/>
                <a:gd name="T4" fmla="*/ 0 w 21600"/>
                <a:gd name="T5" fmla="*/ 4889 h 15337"/>
              </a:gdLst>
              <a:ahLst/>
              <a:cxnLst>
                <a:cxn ang="0">
                  <a:pos x="T0" y="T1"/>
                </a:cxn>
                <a:cxn ang="0">
                  <a:pos x="T2" y="T3"/>
                </a:cxn>
                <a:cxn ang="0">
                  <a:pos x="T4" y="T5"/>
                </a:cxn>
              </a:cxnLst>
              <a:rect l="0" t="0" r="r" b="b"/>
              <a:pathLst>
                <a:path w="21600" h="15337" fill="none" extrusionOk="0">
                  <a:moveTo>
                    <a:pt x="21039" y="-1"/>
                  </a:moveTo>
                  <a:cubicBezTo>
                    <a:pt x="21411" y="1602"/>
                    <a:pt x="21600" y="3243"/>
                    <a:pt x="21600" y="4889"/>
                  </a:cubicBezTo>
                  <a:cubicBezTo>
                    <a:pt x="21600" y="8543"/>
                    <a:pt x="20672" y="12138"/>
                    <a:pt x="18905" y="15337"/>
                  </a:cubicBezTo>
                </a:path>
                <a:path w="21600" h="15337" stroke="0" extrusionOk="0">
                  <a:moveTo>
                    <a:pt x="21039" y="-1"/>
                  </a:moveTo>
                  <a:cubicBezTo>
                    <a:pt x="21411" y="1602"/>
                    <a:pt x="21600" y="3243"/>
                    <a:pt x="21600" y="4889"/>
                  </a:cubicBezTo>
                  <a:cubicBezTo>
                    <a:pt x="21600" y="8543"/>
                    <a:pt x="20672" y="12138"/>
                    <a:pt x="18905" y="15337"/>
                  </a:cubicBezTo>
                  <a:lnTo>
                    <a:pt x="0" y="4889"/>
                  </a:lnTo>
                  <a:close/>
                </a:path>
              </a:pathLst>
            </a:custGeom>
            <a:noFill/>
            <a:ln w="38100">
              <a:solidFill>
                <a:srgbClr val="000080"/>
              </a:solidFill>
              <a:round/>
              <a:headEnd type="stealth"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4" name="Arc 66">
              <a:extLst>
                <a:ext uri="{FF2B5EF4-FFF2-40B4-BE49-F238E27FC236}">
                  <a16:creationId xmlns:a16="http://schemas.microsoft.com/office/drawing/2014/main" id="{B3D2BBDC-48A7-492C-9D10-7CB912BEA756}"/>
                </a:ext>
              </a:extLst>
            </p:cNvPr>
            <p:cNvSpPr>
              <a:spLocks/>
            </p:cNvSpPr>
            <p:nvPr/>
          </p:nvSpPr>
          <p:spPr bwMode="auto">
            <a:xfrm rot="10632986" flipH="1">
              <a:off x="3633788" y="887413"/>
              <a:ext cx="969962" cy="2414587"/>
            </a:xfrm>
            <a:custGeom>
              <a:avLst/>
              <a:gdLst>
                <a:gd name="G0" fmla="+- 0 0 0"/>
                <a:gd name="G1" fmla="+- 0 0 0"/>
                <a:gd name="G2" fmla="+- 21600 0 0"/>
                <a:gd name="T0" fmla="*/ 18844 w 18844"/>
                <a:gd name="T1" fmla="*/ 10557 h 21437"/>
                <a:gd name="T2" fmla="*/ 2647 w 18844"/>
                <a:gd name="T3" fmla="*/ 21437 h 21437"/>
                <a:gd name="T4" fmla="*/ 0 w 18844"/>
                <a:gd name="T5" fmla="*/ 0 h 21437"/>
              </a:gdLst>
              <a:ahLst/>
              <a:cxnLst>
                <a:cxn ang="0">
                  <a:pos x="T0" y="T1"/>
                </a:cxn>
                <a:cxn ang="0">
                  <a:pos x="T2" y="T3"/>
                </a:cxn>
                <a:cxn ang="0">
                  <a:pos x="T4" y="T5"/>
                </a:cxn>
              </a:cxnLst>
              <a:rect l="0" t="0" r="r" b="b"/>
              <a:pathLst>
                <a:path w="18844" h="21437" fill="none" extrusionOk="0">
                  <a:moveTo>
                    <a:pt x="18844" y="10557"/>
                  </a:moveTo>
                  <a:cubicBezTo>
                    <a:pt x="15484" y="16554"/>
                    <a:pt x="9469" y="20594"/>
                    <a:pt x="2647" y="21437"/>
                  </a:cubicBezTo>
                </a:path>
                <a:path w="18844" h="21437" stroke="0" extrusionOk="0">
                  <a:moveTo>
                    <a:pt x="18844" y="10557"/>
                  </a:moveTo>
                  <a:cubicBezTo>
                    <a:pt x="15484" y="16554"/>
                    <a:pt x="9469" y="20594"/>
                    <a:pt x="2647" y="21437"/>
                  </a:cubicBezTo>
                  <a:lnTo>
                    <a:pt x="0" y="0"/>
                  </a:lnTo>
                  <a:close/>
                </a:path>
              </a:pathLst>
            </a:custGeom>
            <a:noFill/>
            <a:ln w="38100">
              <a:solidFill>
                <a:srgbClr val="000080"/>
              </a:solidFill>
              <a:round/>
              <a:headEnd type="stealth"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 name="Text Box 67">
              <a:extLst>
                <a:ext uri="{FF2B5EF4-FFF2-40B4-BE49-F238E27FC236}">
                  <a16:creationId xmlns:a16="http://schemas.microsoft.com/office/drawing/2014/main" id="{48C4BE7E-1FD7-4283-BF87-C0FB07A15078}"/>
                </a:ext>
              </a:extLst>
            </p:cNvPr>
            <p:cNvSpPr txBox="1">
              <a:spLocks noChangeArrowheads="1"/>
            </p:cNvSpPr>
            <p:nvPr/>
          </p:nvSpPr>
          <p:spPr bwMode="auto">
            <a:xfrm>
              <a:off x="4660900" y="1868488"/>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b="0">
                  <a:latin typeface="Times New Roman" panose="02020603050405020304" pitchFamily="18" charset="0"/>
                </a:rPr>
                <a:t>X</a:t>
              </a:r>
            </a:p>
          </p:txBody>
        </p:sp>
        <p:sp>
          <p:nvSpPr>
            <p:cNvPr id="76" name="Text Box 68">
              <a:extLst>
                <a:ext uri="{FF2B5EF4-FFF2-40B4-BE49-F238E27FC236}">
                  <a16:creationId xmlns:a16="http://schemas.microsoft.com/office/drawing/2014/main" id="{1BF20057-442A-432D-90D4-1CEBAC6E5FF0}"/>
                </a:ext>
              </a:extLst>
            </p:cNvPr>
            <p:cNvSpPr txBox="1">
              <a:spLocks noChangeArrowheads="1"/>
            </p:cNvSpPr>
            <p:nvPr/>
          </p:nvSpPr>
          <p:spPr bwMode="auto">
            <a:xfrm>
              <a:off x="4795838" y="3743325"/>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M</a:t>
              </a:r>
              <a:endParaRPr lang="en-US" altLang="zh-CN"/>
            </a:p>
          </p:txBody>
        </p:sp>
        <p:sp>
          <p:nvSpPr>
            <p:cNvPr id="77" name="Line 69">
              <a:extLst>
                <a:ext uri="{FF2B5EF4-FFF2-40B4-BE49-F238E27FC236}">
                  <a16:creationId xmlns:a16="http://schemas.microsoft.com/office/drawing/2014/main" id="{A825517D-2D78-428D-92BD-165D1AFBEEBB}"/>
                </a:ext>
              </a:extLst>
            </p:cNvPr>
            <p:cNvSpPr>
              <a:spLocks noChangeShapeType="1"/>
            </p:cNvSpPr>
            <p:nvPr/>
          </p:nvSpPr>
          <p:spPr bwMode="auto">
            <a:xfrm flipV="1">
              <a:off x="3187700" y="3336925"/>
              <a:ext cx="536575" cy="620713"/>
            </a:xfrm>
            <a:prstGeom prst="line">
              <a:avLst/>
            </a:prstGeom>
            <a:noFill/>
            <a:ln w="158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 name="Line 70">
              <a:extLst>
                <a:ext uri="{FF2B5EF4-FFF2-40B4-BE49-F238E27FC236}">
                  <a16:creationId xmlns:a16="http://schemas.microsoft.com/office/drawing/2014/main" id="{69E8D469-6BB7-4484-BB61-18602B30606C}"/>
                </a:ext>
              </a:extLst>
            </p:cNvPr>
            <p:cNvSpPr>
              <a:spLocks noChangeShapeType="1"/>
            </p:cNvSpPr>
            <p:nvPr/>
          </p:nvSpPr>
          <p:spPr bwMode="auto">
            <a:xfrm flipV="1">
              <a:off x="3730625" y="2679700"/>
              <a:ext cx="554038" cy="649288"/>
            </a:xfrm>
            <a:prstGeom prst="line">
              <a:avLst/>
            </a:prstGeom>
            <a:noFill/>
            <a:ln w="15875">
              <a:solidFill>
                <a:srgbClr val="000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 name="Text Box 71">
              <a:extLst>
                <a:ext uri="{FF2B5EF4-FFF2-40B4-BE49-F238E27FC236}">
                  <a16:creationId xmlns:a16="http://schemas.microsoft.com/office/drawing/2014/main" id="{5276CD53-202E-4C03-ACCA-20ADAA040FC0}"/>
                </a:ext>
              </a:extLst>
            </p:cNvPr>
            <p:cNvSpPr txBox="1">
              <a:spLocks noChangeArrowheads="1"/>
            </p:cNvSpPr>
            <p:nvPr/>
          </p:nvSpPr>
          <p:spPr bwMode="auto">
            <a:xfrm>
              <a:off x="3308350" y="3157538"/>
              <a:ext cx="357188"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b="0">
                  <a:latin typeface="Times New Roman" panose="02020603050405020304" pitchFamily="18" charset="0"/>
                </a:rPr>
                <a:t>O</a:t>
              </a:r>
            </a:p>
          </p:txBody>
        </p:sp>
        <p:sp>
          <p:nvSpPr>
            <p:cNvPr id="80" name="Text Box 72">
              <a:extLst>
                <a:ext uri="{FF2B5EF4-FFF2-40B4-BE49-F238E27FC236}">
                  <a16:creationId xmlns:a16="http://schemas.microsoft.com/office/drawing/2014/main" id="{8BF11C69-FF46-4468-B5F3-478146D8808E}"/>
                </a:ext>
              </a:extLst>
            </p:cNvPr>
            <p:cNvSpPr txBox="1">
              <a:spLocks noChangeArrowheads="1"/>
            </p:cNvSpPr>
            <p:nvPr/>
          </p:nvSpPr>
          <p:spPr bwMode="auto">
            <a:xfrm>
              <a:off x="5387975" y="3651250"/>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a:solidFill>
                    <a:srgbClr val="FF0000"/>
                  </a:solidFill>
                  <a:latin typeface="Times New Roman" panose="02020603050405020304" pitchFamily="18" charset="0"/>
                </a:rPr>
                <a:t>A</a:t>
              </a:r>
              <a:endParaRPr lang="en-US" altLang="zh-CN" sz="1600">
                <a:solidFill>
                  <a:srgbClr val="FF0000"/>
                </a:solidFill>
              </a:endParaRPr>
            </a:p>
          </p:txBody>
        </p:sp>
        <p:sp>
          <p:nvSpPr>
            <p:cNvPr id="81" name="Text Box 73">
              <a:extLst>
                <a:ext uri="{FF2B5EF4-FFF2-40B4-BE49-F238E27FC236}">
                  <a16:creationId xmlns:a16="http://schemas.microsoft.com/office/drawing/2014/main" id="{10534549-727E-4C9A-AADF-E67953BBF95F}"/>
                </a:ext>
              </a:extLst>
            </p:cNvPr>
            <p:cNvSpPr txBox="1">
              <a:spLocks noChangeArrowheads="1"/>
            </p:cNvSpPr>
            <p:nvPr/>
          </p:nvSpPr>
          <p:spPr bwMode="auto">
            <a:xfrm>
              <a:off x="4778375" y="2508250"/>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a:solidFill>
                    <a:srgbClr val="FF0000"/>
                  </a:solidFill>
                  <a:latin typeface="Times New Roman" panose="02020603050405020304" pitchFamily="18" charset="0"/>
                </a:rPr>
                <a:t>h</a:t>
              </a:r>
              <a:endParaRPr lang="en-US" altLang="zh-CN" sz="1600">
                <a:solidFill>
                  <a:srgbClr val="FF0000"/>
                </a:solidFill>
              </a:endParaRPr>
            </a:p>
          </p:txBody>
        </p:sp>
        <p:sp>
          <p:nvSpPr>
            <p:cNvPr id="82" name="Text Box 74">
              <a:extLst>
                <a:ext uri="{FF2B5EF4-FFF2-40B4-BE49-F238E27FC236}">
                  <a16:creationId xmlns:a16="http://schemas.microsoft.com/office/drawing/2014/main" id="{94EAB8EE-76B8-4636-A6EE-70E0D2556499}"/>
                </a:ext>
              </a:extLst>
            </p:cNvPr>
            <p:cNvSpPr txBox="1">
              <a:spLocks noChangeArrowheads="1"/>
            </p:cNvSpPr>
            <p:nvPr/>
          </p:nvSpPr>
          <p:spPr bwMode="auto">
            <a:xfrm>
              <a:off x="4321175" y="1212850"/>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600">
                  <a:solidFill>
                    <a:srgbClr val="FF0000"/>
                  </a:solidFill>
                  <a:latin typeface="Times New Roman" panose="02020603050405020304" pitchFamily="18" charset="0"/>
                </a:rPr>
                <a:t>z</a:t>
              </a:r>
              <a:endParaRPr lang="en-US" altLang="zh-CN" sz="1600">
                <a:solidFill>
                  <a:srgbClr val="FF0000"/>
                </a:solidFill>
              </a:endParaRPr>
            </a:p>
          </p:txBody>
        </p:sp>
      </p:grpSp>
      <p:sp>
        <p:nvSpPr>
          <p:cNvPr id="84" name="Text Box 80">
            <a:extLst>
              <a:ext uri="{FF2B5EF4-FFF2-40B4-BE49-F238E27FC236}">
                <a16:creationId xmlns:a16="http://schemas.microsoft.com/office/drawing/2014/main" id="{30C3809C-044F-4288-8E0F-15519C67ADE2}"/>
              </a:ext>
            </a:extLst>
          </p:cNvPr>
          <p:cNvSpPr txBox="1">
            <a:spLocks noChangeArrowheads="1"/>
          </p:cNvSpPr>
          <p:nvPr/>
        </p:nvSpPr>
        <p:spPr bwMode="auto">
          <a:xfrm>
            <a:off x="6704069" y="2168526"/>
            <a:ext cx="508864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spAutoFit/>
          </a:bodyPr>
          <a:lstStyle/>
          <a:p>
            <a:pPr>
              <a:spcBef>
                <a:spcPct val="50000"/>
              </a:spcBef>
            </a:pPr>
            <a:r>
              <a:rPr lang="zh-CN" altLang="en-US" sz="2400" dirty="0">
                <a:latin typeface="微软雅黑 Light" panose="020B0502040204020203" pitchFamily="34" charset="-122"/>
                <a:ea typeface="微软雅黑 Light" panose="020B0502040204020203" pitchFamily="34" charset="-122"/>
              </a:rPr>
              <a:t>天体</a:t>
            </a:r>
            <a:r>
              <a:rPr lang="en-US" altLang="zh-CN" sz="2400" dirty="0">
                <a:latin typeface="微软雅黑 Light" panose="020B0502040204020203" pitchFamily="34" charset="-122"/>
                <a:ea typeface="微软雅黑 Light" panose="020B0502040204020203" pitchFamily="34" charset="-122"/>
              </a:rPr>
              <a:t>X</a:t>
            </a:r>
            <a:r>
              <a:rPr lang="zh-CN" altLang="en-US" sz="2400" dirty="0">
                <a:latin typeface="微软雅黑 Light" panose="020B0502040204020203" pitchFamily="34" charset="-122"/>
                <a:ea typeface="微软雅黑 Light" panose="020B0502040204020203" pitchFamily="34" charset="-122"/>
              </a:rPr>
              <a:t>的第一坐标：称为地平经度或方位角，记作</a:t>
            </a:r>
            <a:r>
              <a:rPr lang="en-US" altLang="zh-CN" sz="2400" dirty="0">
                <a:latin typeface="微软雅黑 Light" panose="020B0502040204020203" pitchFamily="34" charset="-122"/>
                <a:ea typeface="微软雅黑 Light" panose="020B0502040204020203" pitchFamily="34" charset="-122"/>
              </a:rPr>
              <a:t>A</a:t>
            </a:r>
            <a:r>
              <a:rPr lang="zh-CN" altLang="en-US" sz="2400" dirty="0">
                <a:latin typeface="微软雅黑 Light" panose="020B0502040204020203" pitchFamily="34" charset="-122"/>
                <a:ea typeface="微软雅黑 Light" panose="020B0502040204020203" pitchFamily="34" charset="-122"/>
              </a:rPr>
              <a:t>。</a:t>
            </a:r>
          </a:p>
          <a:p>
            <a:pPr algn="l">
              <a:spcBef>
                <a:spcPct val="50000"/>
              </a:spcBef>
            </a:pPr>
            <a:r>
              <a:rPr lang="zh-CN" altLang="en-US" sz="2400" b="0" dirty="0">
                <a:latin typeface="微软雅黑 Light" panose="020B0502040204020203" pitchFamily="34" charset="-122"/>
                <a:ea typeface="微软雅黑 Light" panose="020B0502040204020203" pitchFamily="34" charset="-122"/>
              </a:rPr>
              <a:t>天体</a:t>
            </a:r>
            <a:r>
              <a:rPr lang="en-US" altLang="zh-CN" sz="2400" b="0" dirty="0">
                <a:latin typeface="微软雅黑 Light" panose="020B0502040204020203" pitchFamily="34" charset="-122"/>
                <a:ea typeface="微软雅黑 Light" panose="020B0502040204020203" pitchFamily="34" charset="-122"/>
              </a:rPr>
              <a:t>X</a:t>
            </a:r>
            <a:r>
              <a:rPr lang="zh-CN" altLang="en-US" sz="2400" b="0" dirty="0">
                <a:latin typeface="微软雅黑 Light" panose="020B0502040204020203" pitchFamily="34" charset="-122"/>
                <a:ea typeface="微软雅黑 Light" panose="020B0502040204020203" pitchFamily="34" charset="-122"/>
              </a:rPr>
              <a:t>的第二坐标</a:t>
            </a:r>
            <a:r>
              <a:rPr lang="zh-CN" altLang="en-US" sz="2400" dirty="0">
                <a:latin typeface="微软雅黑 Light" panose="020B0502040204020203" pitchFamily="34" charset="-122"/>
                <a:ea typeface="微软雅黑 Light" panose="020B0502040204020203" pitchFamily="34" charset="-122"/>
              </a:rPr>
              <a:t>：</a:t>
            </a:r>
            <a:r>
              <a:rPr lang="zh-CN" altLang="en-US" sz="2400" b="0" dirty="0">
                <a:latin typeface="微软雅黑 Light" panose="020B0502040204020203" pitchFamily="34" charset="-122"/>
                <a:ea typeface="微软雅黑 Light" panose="020B0502040204020203" pitchFamily="34" charset="-122"/>
              </a:rPr>
              <a:t>称为</a:t>
            </a:r>
            <a:r>
              <a:rPr lang="zh-CN" altLang="en-US" sz="2400" dirty="0">
                <a:latin typeface="微软雅黑 Light" panose="020B0502040204020203" pitchFamily="34" charset="-122"/>
                <a:ea typeface="微软雅黑 Light" panose="020B0502040204020203" pitchFamily="34" charset="-122"/>
              </a:rPr>
              <a:t>地平纬度</a:t>
            </a:r>
            <a:r>
              <a:rPr lang="zh-CN" altLang="en-US" sz="2400" b="0" dirty="0">
                <a:latin typeface="微软雅黑 Light" panose="020B0502040204020203" pitchFamily="34" charset="-122"/>
                <a:ea typeface="微软雅黑 Light" panose="020B0502040204020203" pitchFamily="34" charset="-122"/>
              </a:rPr>
              <a:t>或</a:t>
            </a:r>
            <a:r>
              <a:rPr lang="zh-CN" altLang="en-US" sz="2400" dirty="0">
                <a:latin typeface="微软雅黑 Light" panose="020B0502040204020203" pitchFamily="34" charset="-122"/>
                <a:ea typeface="微软雅黑 Light" panose="020B0502040204020203" pitchFamily="34" charset="-122"/>
              </a:rPr>
              <a:t>地平高度</a:t>
            </a:r>
            <a:r>
              <a:rPr lang="zh-CN" altLang="en-US" sz="2400" b="0" dirty="0">
                <a:latin typeface="微软雅黑 Light" panose="020B0502040204020203" pitchFamily="34" charset="-122"/>
                <a:ea typeface="微软雅黑 Light" panose="020B0502040204020203" pitchFamily="34" charset="-122"/>
              </a:rPr>
              <a:t>，记作</a:t>
            </a:r>
            <a:r>
              <a:rPr lang="en-US" altLang="zh-CN" sz="2400" dirty="0">
                <a:latin typeface="微软雅黑 Light" panose="020B0502040204020203" pitchFamily="34" charset="-122"/>
                <a:ea typeface="微软雅黑 Light" panose="020B0502040204020203" pitchFamily="34" charset="-122"/>
              </a:rPr>
              <a:t>h</a:t>
            </a:r>
            <a:r>
              <a:rPr lang="zh-CN" altLang="en-US" sz="2400" b="0"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 </a:t>
            </a:r>
          </a:p>
        </p:txBody>
      </p:sp>
      <p:sp>
        <p:nvSpPr>
          <p:cNvPr id="85" name="Rectangle 86">
            <a:extLst>
              <a:ext uri="{FF2B5EF4-FFF2-40B4-BE49-F238E27FC236}">
                <a16:creationId xmlns:a16="http://schemas.microsoft.com/office/drawing/2014/main" id="{85678DA3-DAB2-45B7-A7FE-87B9EB241AB1}"/>
              </a:ext>
            </a:extLst>
          </p:cNvPr>
          <p:cNvSpPr>
            <a:spLocks noChangeArrowheads="1"/>
          </p:cNvSpPr>
          <p:nvPr/>
        </p:nvSpPr>
        <p:spPr bwMode="auto">
          <a:xfrm>
            <a:off x="6704069" y="1291502"/>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pPr algn="l"/>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、地平坐标系（</a:t>
            </a:r>
            <a:r>
              <a:rPr lang="en-US" altLang="zh-CN" sz="2400" dirty="0">
                <a:latin typeface="微软雅黑" panose="020B0503020204020204" pitchFamily="34" charset="-122"/>
                <a:ea typeface="微软雅黑" panose="020B0503020204020204" pitchFamily="34" charset="-122"/>
              </a:rPr>
              <a:t>A ,h</a:t>
            </a:r>
            <a:r>
              <a:rPr lang="zh-CN" altLang="en-US" sz="2400" dirty="0">
                <a:latin typeface="微软雅黑" panose="020B0503020204020204" pitchFamily="34" charset="-122"/>
                <a:ea typeface="微软雅黑" panose="020B0503020204020204" pitchFamily="34" charset="-122"/>
              </a:rPr>
              <a:t>） </a:t>
            </a:r>
          </a:p>
        </p:txBody>
      </p:sp>
      <p:sp>
        <p:nvSpPr>
          <p:cNvPr id="35" name="文本框 34">
            <a:extLst>
              <a:ext uri="{FF2B5EF4-FFF2-40B4-BE49-F238E27FC236}">
                <a16:creationId xmlns:a16="http://schemas.microsoft.com/office/drawing/2014/main" id="{1AF743FB-A38E-4F8A-9958-79A539100BF9}"/>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常见天文坐标</a:t>
            </a:r>
          </a:p>
        </p:txBody>
      </p:sp>
    </p:spTree>
    <p:extLst>
      <p:ext uri="{BB962C8B-B14F-4D97-AF65-F5344CB8AC3E}">
        <p14:creationId xmlns:p14="http://schemas.microsoft.com/office/powerpoint/2010/main" val="22912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4"/>
                                        </p:tgtEl>
                                        <p:attrNameLst>
                                          <p:attrName>style.visibility</p:attrName>
                                        </p:attrNameLst>
                                      </p:cBhvr>
                                      <p:to>
                                        <p:strVal val="visible"/>
                                      </p:to>
                                    </p:set>
                                    <p:anim calcmode="discrete" valueType="clr">
                                      <p:cBhvr override="childStyle">
                                        <p:cTn id="7"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4"/>
                                        </p:tgtEl>
                                        <p:attrNameLst>
                                          <p:attrName>fillcolor</p:attrName>
                                        </p:attrNameLst>
                                      </p:cBhvr>
                                      <p:tavLst>
                                        <p:tav tm="0">
                                          <p:val>
                                            <p:clrVal>
                                              <a:schemeClr val="accent2"/>
                                            </p:clrVal>
                                          </p:val>
                                        </p:tav>
                                        <p:tav tm="50000">
                                          <p:val>
                                            <p:clrVal>
                                              <a:schemeClr val="hlink"/>
                                            </p:clrVal>
                                          </p:val>
                                        </p:tav>
                                      </p:tavLst>
                                    </p:anim>
                                    <p:set>
                                      <p:cBhvr>
                                        <p:cTn id="9" dur="80"/>
                                        <p:tgtEl>
                                          <p:spTgt spid="84"/>
                                        </p:tgtEl>
                                        <p:attrNameLst>
                                          <p:attrName>fill.type</p:attrName>
                                        </p:attrNameLst>
                                      </p:cBhvr>
                                      <p:to>
                                        <p:strVal val="solid"/>
                                      </p:to>
                                    </p:set>
                                  </p:childTnLst>
                                </p:cTn>
                              </p:par>
                            </p:childTnLst>
                          </p:cTn>
                        </p:par>
                        <p:par>
                          <p:cTn id="10" fill="hold">
                            <p:stCondLst>
                              <p:cond delay="2000"/>
                            </p:stCondLst>
                            <p:childTnLst>
                              <p:par>
                                <p:cTn id="11" presetID="27" presetClass="entr" presetSubtype="0" fill="hold" grpId="1" nodeType="afterEffect">
                                  <p:stCondLst>
                                    <p:cond delay="0"/>
                                  </p:stCondLst>
                                  <p:iterate type="lt">
                                    <p:tmPct val="50000"/>
                                  </p:iterate>
                                  <p:childTnLst>
                                    <p:set>
                                      <p:cBhvr>
                                        <p:cTn id="12" dur="1" fill="hold">
                                          <p:stCondLst>
                                            <p:cond delay="0"/>
                                          </p:stCondLst>
                                        </p:cTn>
                                        <p:tgtEl>
                                          <p:spTgt spid="84"/>
                                        </p:tgtEl>
                                        <p:attrNameLst>
                                          <p:attrName>style.visibility</p:attrName>
                                        </p:attrNameLst>
                                      </p:cBhvr>
                                      <p:to>
                                        <p:strVal val="visible"/>
                                      </p:to>
                                    </p:set>
                                    <p:anim calcmode="discrete" valueType="clr">
                                      <p:cBhvr override="childStyle">
                                        <p:cTn id="13"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84"/>
                                        </p:tgtEl>
                                        <p:attrNameLst>
                                          <p:attrName>fillcolor</p:attrName>
                                        </p:attrNameLst>
                                      </p:cBhvr>
                                      <p:tavLst>
                                        <p:tav tm="0">
                                          <p:val>
                                            <p:clrVal>
                                              <a:schemeClr val="accent2"/>
                                            </p:clrVal>
                                          </p:val>
                                        </p:tav>
                                        <p:tav tm="50000">
                                          <p:val>
                                            <p:clrVal>
                                              <a:schemeClr val="hlink"/>
                                            </p:clrVal>
                                          </p:val>
                                        </p:tav>
                                      </p:tavLst>
                                    </p:anim>
                                    <p:set>
                                      <p:cBhvr>
                                        <p:cTn id="15" dur="80"/>
                                        <p:tgtEl>
                                          <p:spTgt spid="84"/>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2" nodeType="clickEffect">
                                  <p:stCondLst>
                                    <p:cond delay="0"/>
                                  </p:stCondLst>
                                  <p:iterate type="lt">
                                    <p:tmPct val="0"/>
                                  </p:iterate>
                                  <p:childTnLst>
                                    <p:anim calcmode="lin" valueType="num">
                                      <p:cBhvr additive="base">
                                        <p:cTn id="19" dur="500"/>
                                        <p:tgtEl>
                                          <p:spTgt spid="84"/>
                                        </p:tgtEl>
                                        <p:attrNameLst>
                                          <p:attrName>ppt_x</p:attrName>
                                        </p:attrNameLst>
                                      </p:cBhvr>
                                      <p:tavLst>
                                        <p:tav tm="0">
                                          <p:val>
                                            <p:strVal val="ppt_x"/>
                                          </p:val>
                                        </p:tav>
                                        <p:tav tm="100000">
                                          <p:val>
                                            <p:strVal val="ppt_x"/>
                                          </p:val>
                                        </p:tav>
                                      </p:tavLst>
                                    </p:anim>
                                    <p:anim calcmode="lin" valueType="num">
                                      <p:cBhvr additive="base">
                                        <p:cTn id="20" dur="500"/>
                                        <p:tgtEl>
                                          <p:spTgt spid="84"/>
                                        </p:tgtEl>
                                        <p:attrNameLst>
                                          <p:attrName>ppt_y</p:attrName>
                                        </p:attrNameLst>
                                      </p:cBhvr>
                                      <p:tavLst>
                                        <p:tav tm="0">
                                          <p:val>
                                            <p:strVal val="ppt_y"/>
                                          </p:val>
                                        </p:tav>
                                        <p:tav tm="100000">
                                          <p:val>
                                            <p:strVal val="1+ppt_h/2"/>
                                          </p:val>
                                        </p:tav>
                                      </p:tavLst>
                                    </p:anim>
                                    <p:set>
                                      <p:cBhvr>
                                        <p:cTn id="21" dur="1" fill="hold">
                                          <p:stCondLst>
                                            <p:cond delay="499"/>
                                          </p:stCondLst>
                                        </p:cTn>
                                        <p:tgtEl>
                                          <p:spTgt spid="8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85">
                                            <p:txEl>
                                              <p:pRg st="0" end="0"/>
                                            </p:txEl>
                                          </p:spTgt>
                                        </p:tgtEl>
                                        <p:attrNameLst>
                                          <p:attrName>style.visibility</p:attrName>
                                        </p:attrNameLst>
                                      </p:cBhvr>
                                      <p:to>
                                        <p:strVal val="visible"/>
                                      </p:to>
                                    </p:set>
                                    <p:animEffect transition="in" filter="slide(fromBottom)">
                                      <p:cBhvr>
                                        <p:cTn id="26"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4" grpId="1"/>
      <p:bldP spid="84"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8511F49C-19BA-4D7D-B3CD-1627912CC26C}"/>
              </a:ext>
            </a:extLst>
          </p:cNvPr>
          <p:cNvPicPr>
            <a:picLocks noChangeAspect="1"/>
          </p:cNvPicPr>
          <p:nvPr/>
        </p:nvPicPr>
        <p:blipFill>
          <a:blip r:embed="rId2"/>
          <a:stretch>
            <a:fillRect/>
          </a:stretch>
        </p:blipFill>
        <p:spPr>
          <a:xfrm>
            <a:off x="10010775" y="6105525"/>
            <a:ext cx="2181225" cy="752475"/>
          </a:xfrm>
          <a:prstGeom prst="rect">
            <a:avLst/>
          </a:prstGeom>
        </p:spPr>
      </p:pic>
      <p:sp>
        <p:nvSpPr>
          <p:cNvPr id="84" name="Text Box 80">
            <a:extLst>
              <a:ext uri="{FF2B5EF4-FFF2-40B4-BE49-F238E27FC236}">
                <a16:creationId xmlns:a16="http://schemas.microsoft.com/office/drawing/2014/main" id="{30C3809C-044F-4288-8E0F-15519C67ADE2}"/>
              </a:ext>
            </a:extLst>
          </p:cNvPr>
          <p:cNvSpPr txBox="1">
            <a:spLocks noChangeArrowheads="1"/>
          </p:cNvSpPr>
          <p:nvPr/>
        </p:nvSpPr>
        <p:spPr bwMode="auto">
          <a:xfrm>
            <a:off x="6478627" y="2168526"/>
            <a:ext cx="53140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spAutoFit/>
          </a:bodyPr>
          <a:lstStyle/>
          <a:p>
            <a:pPr>
              <a:spcBef>
                <a:spcPct val="50000"/>
              </a:spcBef>
            </a:pPr>
            <a:r>
              <a:rPr lang="zh-CN" altLang="en-US" sz="2400" dirty="0">
                <a:latin typeface="微软雅黑 Light" panose="020B0502040204020203" pitchFamily="34" charset="-122"/>
                <a:ea typeface="微软雅黑 Light" panose="020B0502040204020203" pitchFamily="34" charset="-122"/>
              </a:rPr>
              <a:t>天体</a:t>
            </a:r>
            <a:r>
              <a:rPr lang="en-US" altLang="zh-CN" sz="2400" dirty="0">
                <a:latin typeface="微软雅黑 Light" panose="020B0502040204020203" pitchFamily="34" charset="-122"/>
                <a:ea typeface="微软雅黑 Light" panose="020B0502040204020203" pitchFamily="34" charset="-122"/>
              </a:rPr>
              <a:t>X</a:t>
            </a:r>
            <a:r>
              <a:rPr lang="zh-CN" altLang="en-US" sz="2400" dirty="0">
                <a:latin typeface="微软雅黑 Light" panose="020B0502040204020203" pitchFamily="34" charset="-122"/>
                <a:ea typeface="微软雅黑 Light" panose="020B0502040204020203" pitchFamily="34" charset="-122"/>
              </a:rPr>
              <a:t>的第一坐标</a:t>
            </a:r>
            <a:r>
              <a:rPr lang="en-US" altLang="zh-CN" sz="2400" dirty="0">
                <a:latin typeface="微软雅黑 Light" panose="020B0502040204020203" pitchFamily="34" charset="-122"/>
                <a:ea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rPr>
              <a:t>称为时角，记作</a:t>
            </a:r>
            <a:r>
              <a:rPr lang="en-US" altLang="zh-CN" sz="2400" dirty="0">
                <a:latin typeface="微软雅黑 Light" panose="020B0502040204020203" pitchFamily="34" charset="-122"/>
                <a:ea typeface="微软雅黑 Light" panose="020B0502040204020203" pitchFamily="34" charset="-122"/>
              </a:rPr>
              <a:t>t </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pPr>
              <a:spcBef>
                <a:spcPct val="50000"/>
              </a:spcBef>
            </a:pPr>
            <a:r>
              <a:rPr lang="zh-CN" altLang="en-US" sz="2400" dirty="0">
                <a:latin typeface="微软雅黑 Light" panose="020B0502040204020203" pitchFamily="34" charset="-122"/>
                <a:ea typeface="微软雅黑 Light" panose="020B0502040204020203" pitchFamily="34" charset="-122"/>
              </a:rPr>
              <a:t>天体</a:t>
            </a:r>
            <a:r>
              <a:rPr lang="en-US" altLang="zh-CN" sz="2400" dirty="0">
                <a:latin typeface="微软雅黑 Light" panose="020B0502040204020203" pitchFamily="34" charset="-122"/>
                <a:ea typeface="微软雅黑 Light" panose="020B0502040204020203" pitchFamily="34" charset="-122"/>
              </a:rPr>
              <a:t>X</a:t>
            </a:r>
            <a:r>
              <a:rPr lang="zh-CN" altLang="en-US" sz="2400" dirty="0">
                <a:latin typeface="微软雅黑 Light" panose="020B0502040204020203" pitchFamily="34" charset="-122"/>
                <a:ea typeface="微软雅黑 Light" panose="020B0502040204020203" pitchFamily="34" charset="-122"/>
              </a:rPr>
              <a:t>的第二坐标：成为赤纬，记作</a:t>
            </a:r>
            <a:r>
              <a:rPr lang="en-US" altLang="zh-CN" sz="2400" dirty="0">
                <a:latin typeface="微软雅黑 Light" panose="020B0502040204020203" pitchFamily="34" charset="-122"/>
                <a:ea typeface="微软雅黑 Light" panose="020B0502040204020203" pitchFamily="34" charset="-122"/>
              </a:rPr>
              <a:t>δ</a:t>
            </a:r>
            <a:r>
              <a:rPr lang="zh-CN" altLang="en-US" sz="2400" dirty="0">
                <a:latin typeface="微软雅黑 Light" panose="020B0502040204020203" pitchFamily="34" charset="-122"/>
                <a:ea typeface="微软雅黑 Light" panose="020B0502040204020203" pitchFamily="34" charset="-122"/>
              </a:rPr>
              <a:t>。 </a:t>
            </a:r>
          </a:p>
        </p:txBody>
      </p:sp>
      <p:sp>
        <p:nvSpPr>
          <p:cNvPr id="85" name="Rectangle 86">
            <a:extLst>
              <a:ext uri="{FF2B5EF4-FFF2-40B4-BE49-F238E27FC236}">
                <a16:creationId xmlns:a16="http://schemas.microsoft.com/office/drawing/2014/main" id="{85678DA3-DAB2-45B7-A7FE-87B9EB241AB1}"/>
              </a:ext>
            </a:extLst>
          </p:cNvPr>
          <p:cNvSpPr>
            <a:spLocks noChangeArrowheads="1"/>
          </p:cNvSpPr>
          <p:nvPr/>
        </p:nvSpPr>
        <p:spPr bwMode="auto">
          <a:xfrm>
            <a:off x="6704069" y="1291502"/>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、时角坐标系（</a:t>
            </a:r>
            <a:r>
              <a:rPr lang="en-US" altLang="zh-CN" sz="2400" dirty="0">
                <a:latin typeface="微软雅黑" panose="020B0503020204020204" pitchFamily="34" charset="-122"/>
                <a:ea typeface="微软雅黑" panose="020B0503020204020204" pitchFamily="34" charset="-122"/>
              </a:rPr>
              <a:t>t ,δ</a:t>
            </a:r>
            <a:r>
              <a:rPr lang="zh-CN" altLang="en-US" sz="2400" dirty="0">
                <a:latin typeface="微软雅黑" panose="020B0503020204020204" pitchFamily="34" charset="-122"/>
                <a:ea typeface="微软雅黑" panose="020B0503020204020204" pitchFamily="34" charset="-122"/>
              </a:rPr>
              <a:t>） </a:t>
            </a:r>
          </a:p>
        </p:txBody>
      </p:sp>
      <p:sp>
        <p:nvSpPr>
          <p:cNvPr id="98" name="Oval 3">
            <a:extLst>
              <a:ext uri="{FF2B5EF4-FFF2-40B4-BE49-F238E27FC236}">
                <a16:creationId xmlns:a16="http://schemas.microsoft.com/office/drawing/2014/main" id="{D5515291-09E3-410B-9DA7-385B23179960}"/>
              </a:ext>
            </a:extLst>
          </p:cNvPr>
          <p:cNvSpPr>
            <a:spLocks noChangeArrowheads="1"/>
          </p:cNvSpPr>
          <p:nvPr/>
        </p:nvSpPr>
        <p:spPr bwMode="auto">
          <a:xfrm>
            <a:off x="681921" y="1365250"/>
            <a:ext cx="4929188" cy="4883150"/>
          </a:xfrm>
          <a:prstGeom prst="ellipse">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 name="Line 4">
            <a:extLst>
              <a:ext uri="{FF2B5EF4-FFF2-40B4-BE49-F238E27FC236}">
                <a16:creationId xmlns:a16="http://schemas.microsoft.com/office/drawing/2014/main" id="{1781DAC2-865E-4E49-A24C-33C8E5391390}"/>
              </a:ext>
            </a:extLst>
          </p:cNvPr>
          <p:cNvSpPr>
            <a:spLocks noChangeShapeType="1"/>
          </p:cNvSpPr>
          <p:nvPr/>
        </p:nvSpPr>
        <p:spPr bwMode="auto">
          <a:xfrm>
            <a:off x="3145721" y="601663"/>
            <a:ext cx="1588" cy="6256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5">
            <a:extLst>
              <a:ext uri="{FF2B5EF4-FFF2-40B4-BE49-F238E27FC236}">
                <a16:creationId xmlns:a16="http://schemas.microsoft.com/office/drawing/2014/main" id="{0A4DCFBB-5B96-4122-BA22-B82C09E50F9B}"/>
              </a:ext>
            </a:extLst>
          </p:cNvPr>
          <p:cNvSpPr>
            <a:spLocks noChangeShapeType="1"/>
          </p:cNvSpPr>
          <p:nvPr/>
        </p:nvSpPr>
        <p:spPr bwMode="auto">
          <a:xfrm>
            <a:off x="696209" y="3794125"/>
            <a:ext cx="492918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6">
            <a:extLst>
              <a:ext uri="{FF2B5EF4-FFF2-40B4-BE49-F238E27FC236}">
                <a16:creationId xmlns:a16="http://schemas.microsoft.com/office/drawing/2014/main" id="{0AD1B717-BEA5-469E-909D-D6599C263751}"/>
              </a:ext>
            </a:extLst>
          </p:cNvPr>
          <p:cNvSpPr>
            <a:spLocks noChangeShapeType="1"/>
          </p:cNvSpPr>
          <p:nvPr/>
        </p:nvSpPr>
        <p:spPr bwMode="auto">
          <a:xfrm>
            <a:off x="329496" y="1954213"/>
            <a:ext cx="5808663" cy="38147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Text Box 7">
            <a:extLst>
              <a:ext uri="{FF2B5EF4-FFF2-40B4-BE49-F238E27FC236}">
                <a16:creationId xmlns:a16="http://schemas.microsoft.com/office/drawing/2014/main" id="{70757419-FF62-4674-A2D0-56E922C6CF44}"/>
              </a:ext>
            </a:extLst>
          </p:cNvPr>
          <p:cNvSpPr txBox="1">
            <a:spLocks noChangeArrowheads="1"/>
          </p:cNvSpPr>
          <p:nvPr/>
        </p:nvSpPr>
        <p:spPr bwMode="auto">
          <a:xfrm>
            <a:off x="3145721" y="906463"/>
            <a:ext cx="354013"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Z</a:t>
            </a:r>
            <a:endParaRPr lang="en-US" altLang="zh-CN"/>
          </a:p>
        </p:txBody>
      </p:sp>
      <p:sp>
        <p:nvSpPr>
          <p:cNvPr id="103" name="Text Box 8">
            <a:extLst>
              <a:ext uri="{FF2B5EF4-FFF2-40B4-BE49-F238E27FC236}">
                <a16:creationId xmlns:a16="http://schemas.microsoft.com/office/drawing/2014/main" id="{B38C2DFF-727A-4735-89C8-25FA4FD8E442}"/>
              </a:ext>
            </a:extLst>
          </p:cNvPr>
          <p:cNvSpPr txBox="1">
            <a:spLocks noChangeArrowheads="1"/>
          </p:cNvSpPr>
          <p:nvPr/>
        </p:nvSpPr>
        <p:spPr bwMode="auto">
          <a:xfrm>
            <a:off x="329496" y="1517650"/>
            <a:ext cx="35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P</a:t>
            </a:r>
            <a:endParaRPr lang="en-US" altLang="zh-CN"/>
          </a:p>
        </p:txBody>
      </p:sp>
      <p:sp>
        <p:nvSpPr>
          <p:cNvPr id="105" name="Text Box 10">
            <a:extLst>
              <a:ext uri="{FF2B5EF4-FFF2-40B4-BE49-F238E27FC236}">
                <a16:creationId xmlns:a16="http://schemas.microsoft.com/office/drawing/2014/main" id="{618BC363-F95A-4602-B9EB-94F6B642C1AB}"/>
              </a:ext>
            </a:extLst>
          </p:cNvPr>
          <p:cNvSpPr txBox="1">
            <a:spLocks noChangeArrowheads="1"/>
          </p:cNvSpPr>
          <p:nvPr/>
        </p:nvSpPr>
        <p:spPr bwMode="auto">
          <a:xfrm>
            <a:off x="4553834" y="1365250"/>
            <a:ext cx="35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Q</a:t>
            </a:r>
            <a:endParaRPr lang="en-US" altLang="zh-CN"/>
          </a:p>
        </p:txBody>
      </p:sp>
      <p:sp>
        <p:nvSpPr>
          <p:cNvPr id="106" name="Text Box 11">
            <a:extLst>
              <a:ext uri="{FF2B5EF4-FFF2-40B4-BE49-F238E27FC236}">
                <a16:creationId xmlns:a16="http://schemas.microsoft.com/office/drawing/2014/main" id="{0EE10077-28C2-4CDF-8CA6-95E1A5420207}"/>
              </a:ext>
            </a:extLst>
          </p:cNvPr>
          <p:cNvSpPr txBox="1">
            <a:spLocks noChangeArrowheads="1"/>
          </p:cNvSpPr>
          <p:nvPr/>
        </p:nvSpPr>
        <p:spPr bwMode="auto">
          <a:xfrm>
            <a:off x="1386771" y="5942013"/>
            <a:ext cx="7032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Q</a:t>
            </a:r>
            <a:r>
              <a:rPr lang="en-US" altLang="zh-CN" sz="1300" b="0">
                <a:latin typeface="MS Mincho" panose="02020609040205080304" pitchFamily="49" charset="-128"/>
                <a:ea typeface="MS Mincho" panose="02020609040205080304" pitchFamily="49" charset="-128"/>
              </a:rPr>
              <a:t>´</a:t>
            </a:r>
            <a:endParaRPr lang="en-US" altLang="zh-CN"/>
          </a:p>
        </p:txBody>
      </p:sp>
      <p:sp>
        <p:nvSpPr>
          <p:cNvPr id="109" name="Text Box 14">
            <a:extLst>
              <a:ext uri="{FF2B5EF4-FFF2-40B4-BE49-F238E27FC236}">
                <a16:creationId xmlns:a16="http://schemas.microsoft.com/office/drawing/2014/main" id="{F93D9F2D-8988-49E7-BF9E-3383E02D0566}"/>
              </a:ext>
            </a:extLst>
          </p:cNvPr>
          <p:cNvSpPr txBox="1">
            <a:spLocks noChangeArrowheads="1"/>
          </p:cNvSpPr>
          <p:nvPr/>
        </p:nvSpPr>
        <p:spPr bwMode="auto">
          <a:xfrm>
            <a:off x="5587296" y="3575050"/>
            <a:ext cx="35401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S</a:t>
            </a:r>
            <a:endParaRPr lang="en-US" altLang="zh-CN"/>
          </a:p>
        </p:txBody>
      </p:sp>
      <p:sp>
        <p:nvSpPr>
          <p:cNvPr id="110" name="Text Box 15">
            <a:extLst>
              <a:ext uri="{FF2B5EF4-FFF2-40B4-BE49-F238E27FC236}">
                <a16:creationId xmlns:a16="http://schemas.microsoft.com/office/drawing/2014/main" id="{537A14C1-F6D1-4077-9AC2-351140BFEAD9}"/>
              </a:ext>
            </a:extLst>
          </p:cNvPr>
          <p:cNvSpPr txBox="1">
            <a:spLocks noChangeArrowheads="1"/>
          </p:cNvSpPr>
          <p:nvPr/>
        </p:nvSpPr>
        <p:spPr bwMode="auto">
          <a:xfrm>
            <a:off x="5433309" y="5027613"/>
            <a:ext cx="7048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P</a:t>
            </a:r>
            <a:r>
              <a:rPr lang="en-US" altLang="zh-CN" sz="1300" b="0">
                <a:latin typeface="MS Mincho" panose="02020609040205080304" pitchFamily="49" charset="-128"/>
                <a:ea typeface="MS Mincho" panose="02020609040205080304" pitchFamily="49" charset="-128"/>
              </a:rPr>
              <a:t>´</a:t>
            </a:r>
            <a:endParaRPr lang="en-US" altLang="zh-CN"/>
          </a:p>
        </p:txBody>
      </p:sp>
      <p:sp>
        <p:nvSpPr>
          <p:cNvPr id="111" name="Text Box 16">
            <a:extLst>
              <a:ext uri="{FF2B5EF4-FFF2-40B4-BE49-F238E27FC236}">
                <a16:creationId xmlns:a16="http://schemas.microsoft.com/office/drawing/2014/main" id="{918B0C3E-DC76-4C8A-B20B-63546EB2BA19}"/>
              </a:ext>
            </a:extLst>
          </p:cNvPr>
          <p:cNvSpPr txBox="1">
            <a:spLocks noChangeArrowheads="1"/>
          </p:cNvSpPr>
          <p:nvPr/>
        </p:nvSpPr>
        <p:spPr bwMode="auto">
          <a:xfrm>
            <a:off x="3145721" y="6400800"/>
            <a:ext cx="88106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Z</a:t>
            </a:r>
            <a:r>
              <a:rPr lang="en-US" altLang="zh-CN" sz="1300" b="0">
                <a:latin typeface="MS Mincho" panose="02020609040205080304" pitchFamily="49" charset="-128"/>
                <a:ea typeface="MS Mincho" panose="02020609040205080304" pitchFamily="49" charset="-128"/>
              </a:rPr>
              <a:t>´</a:t>
            </a:r>
            <a:endParaRPr lang="en-US" altLang="zh-CN"/>
          </a:p>
        </p:txBody>
      </p:sp>
      <p:sp>
        <p:nvSpPr>
          <p:cNvPr id="112" name="Text Box 17">
            <a:extLst>
              <a:ext uri="{FF2B5EF4-FFF2-40B4-BE49-F238E27FC236}">
                <a16:creationId xmlns:a16="http://schemas.microsoft.com/office/drawing/2014/main" id="{C7DA8FC7-2E49-46D4-9AF7-E79A6ADDBE14}"/>
              </a:ext>
            </a:extLst>
          </p:cNvPr>
          <p:cNvSpPr txBox="1">
            <a:spLocks noChangeArrowheads="1"/>
          </p:cNvSpPr>
          <p:nvPr/>
        </p:nvSpPr>
        <p:spPr bwMode="auto">
          <a:xfrm>
            <a:off x="2266246" y="6094413"/>
            <a:ext cx="35560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solidFill>
                  <a:srgbClr val="993366"/>
                </a:solidFill>
                <a:latin typeface="宋体" panose="02010600030101010101" pitchFamily="2" charset="-122"/>
              </a:rPr>
              <a:t>♑</a:t>
            </a:r>
            <a:endParaRPr lang="en-US" altLang="zh-CN"/>
          </a:p>
        </p:txBody>
      </p:sp>
      <p:sp>
        <p:nvSpPr>
          <p:cNvPr id="113" name="Text Box 18">
            <a:extLst>
              <a:ext uri="{FF2B5EF4-FFF2-40B4-BE49-F238E27FC236}">
                <a16:creationId xmlns:a16="http://schemas.microsoft.com/office/drawing/2014/main" id="{3BDFEEF8-A04D-4BD1-8A1F-281E60D500B7}"/>
              </a:ext>
            </a:extLst>
          </p:cNvPr>
          <p:cNvSpPr txBox="1">
            <a:spLocks noChangeArrowheads="1"/>
          </p:cNvSpPr>
          <p:nvPr/>
        </p:nvSpPr>
        <p:spPr bwMode="auto">
          <a:xfrm>
            <a:off x="324734" y="3538538"/>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N</a:t>
            </a:r>
            <a:endParaRPr lang="en-US" altLang="zh-CN"/>
          </a:p>
        </p:txBody>
      </p:sp>
      <p:sp>
        <p:nvSpPr>
          <p:cNvPr id="114" name="Arc 19">
            <a:extLst>
              <a:ext uri="{FF2B5EF4-FFF2-40B4-BE49-F238E27FC236}">
                <a16:creationId xmlns:a16="http://schemas.microsoft.com/office/drawing/2014/main" id="{DA88BAE6-2791-4918-BA00-40B781659401}"/>
              </a:ext>
            </a:extLst>
          </p:cNvPr>
          <p:cNvSpPr>
            <a:spLocks/>
          </p:cNvSpPr>
          <p:nvPr/>
        </p:nvSpPr>
        <p:spPr bwMode="auto">
          <a:xfrm rot="877289" flipH="1">
            <a:off x="2229734" y="1535113"/>
            <a:ext cx="2379662" cy="4657725"/>
          </a:xfrm>
          <a:custGeom>
            <a:avLst/>
            <a:gdLst>
              <a:gd name="G0" fmla="+- 0 0 0"/>
              <a:gd name="G1" fmla="+- 20435 0 0"/>
              <a:gd name="G2" fmla="+- 21600 0 0"/>
              <a:gd name="T0" fmla="*/ 6997 w 21600"/>
              <a:gd name="T1" fmla="*/ 0 h 27855"/>
              <a:gd name="T2" fmla="*/ 20286 w 21600"/>
              <a:gd name="T3" fmla="*/ 27855 h 27855"/>
              <a:gd name="T4" fmla="*/ 0 w 21600"/>
              <a:gd name="T5" fmla="*/ 20435 h 27855"/>
            </a:gdLst>
            <a:ahLst/>
            <a:cxnLst>
              <a:cxn ang="0">
                <a:pos x="T0" y="T1"/>
              </a:cxn>
              <a:cxn ang="0">
                <a:pos x="T2" y="T3"/>
              </a:cxn>
              <a:cxn ang="0">
                <a:pos x="T4" y="T5"/>
              </a:cxn>
            </a:cxnLst>
            <a:rect l="0" t="0" r="r" b="b"/>
            <a:pathLst>
              <a:path w="21600" h="27855" fill="none" extrusionOk="0">
                <a:moveTo>
                  <a:pt x="6997" y="-1"/>
                </a:moveTo>
                <a:cubicBezTo>
                  <a:pt x="15731" y="2990"/>
                  <a:pt x="21600" y="11202"/>
                  <a:pt x="21600" y="20435"/>
                </a:cubicBezTo>
                <a:cubicBezTo>
                  <a:pt x="21600" y="22966"/>
                  <a:pt x="21155" y="25477"/>
                  <a:pt x="20285" y="27854"/>
                </a:cubicBezTo>
              </a:path>
              <a:path w="21600" h="27855" stroke="0" extrusionOk="0">
                <a:moveTo>
                  <a:pt x="6997" y="-1"/>
                </a:moveTo>
                <a:cubicBezTo>
                  <a:pt x="15731" y="2990"/>
                  <a:pt x="21600" y="11202"/>
                  <a:pt x="21600" y="20435"/>
                </a:cubicBezTo>
                <a:cubicBezTo>
                  <a:pt x="21600" y="22966"/>
                  <a:pt x="21155" y="25477"/>
                  <a:pt x="20285" y="27854"/>
                </a:cubicBezTo>
                <a:lnTo>
                  <a:pt x="0" y="20435"/>
                </a:lnTo>
                <a:close/>
              </a:path>
            </a:pathLst>
          </a:custGeom>
          <a:noFill/>
          <a:ln w="15875">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5" name="Arc 20">
            <a:extLst>
              <a:ext uri="{FF2B5EF4-FFF2-40B4-BE49-F238E27FC236}">
                <a16:creationId xmlns:a16="http://schemas.microsoft.com/office/drawing/2014/main" id="{2800407F-AD29-4EE7-8B86-009BC6892B38}"/>
              </a:ext>
            </a:extLst>
          </p:cNvPr>
          <p:cNvSpPr>
            <a:spLocks/>
          </p:cNvSpPr>
          <p:nvPr/>
        </p:nvSpPr>
        <p:spPr bwMode="auto">
          <a:xfrm rot="11696091" flipH="1">
            <a:off x="1629659" y="1365250"/>
            <a:ext cx="2392362" cy="4694238"/>
          </a:xfrm>
          <a:custGeom>
            <a:avLst/>
            <a:gdLst>
              <a:gd name="G0" fmla="+- 0 0 0"/>
              <a:gd name="G1" fmla="+- 20309 0 0"/>
              <a:gd name="G2" fmla="+- 21600 0 0"/>
              <a:gd name="T0" fmla="*/ 7356 w 21600"/>
              <a:gd name="T1" fmla="*/ 0 h 28179"/>
              <a:gd name="T2" fmla="*/ 20115 w 21600"/>
              <a:gd name="T3" fmla="*/ 28179 h 28179"/>
              <a:gd name="T4" fmla="*/ 0 w 21600"/>
              <a:gd name="T5" fmla="*/ 20309 h 28179"/>
            </a:gdLst>
            <a:ahLst/>
            <a:cxnLst>
              <a:cxn ang="0">
                <a:pos x="T0" y="T1"/>
              </a:cxn>
              <a:cxn ang="0">
                <a:pos x="T2" y="T3"/>
              </a:cxn>
              <a:cxn ang="0">
                <a:pos x="T4" y="T5"/>
              </a:cxn>
            </a:cxnLst>
            <a:rect l="0" t="0" r="r" b="b"/>
            <a:pathLst>
              <a:path w="21600" h="28179" fill="none" extrusionOk="0">
                <a:moveTo>
                  <a:pt x="7355" y="0"/>
                </a:moveTo>
                <a:cubicBezTo>
                  <a:pt x="15905" y="3096"/>
                  <a:pt x="21600" y="11216"/>
                  <a:pt x="21600" y="20309"/>
                </a:cubicBezTo>
                <a:cubicBezTo>
                  <a:pt x="21600" y="23001"/>
                  <a:pt x="21096" y="25671"/>
                  <a:pt x="20115" y="28179"/>
                </a:cubicBezTo>
              </a:path>
              <a:path w="21600" h="28179" stroke="0" extrusionOk="0">
                <a:moveTo>
                  <a:pt x="7355" y="0"/>
                </a:moveTo>
                <a:cubicBezTo>
                  <a:pt x="15905" y="3096"/>
                  <a:pt x="21600" y="11216"/>
                  <a:pt x="21600" y="20309"/>
                </a:cubicBezTo>
                <a:cubicBezTo>
                  <a:pt x="21600" y="23001"/>
                  <a:pt x="21096" y="25671"/>
                  <a:pt x="20115" y="28179"/>
                </a:cubicBezTo>
                <a:lnTo>
                  <a:pt x="0" y="20309"/>
                </a:lnTo>
                <a:close/>
              </a:path>
            </a:pathLst>
          </a:custGeom>
          <a:noFill/>
          <a:ln w="158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6" name="Arc 21">
            <a:extLst>
              <a:ext uri="{FF2B5EF4-FFF2-40B4-BE49-F238E27FC236}">
                <a16:creationId xmlns:a16="http://schemas.microsoft.com/office/drawing/2014/main" id="{6BF91EC4-2C90-48EA-A858-3E4CAC40DBA0}"/>
              </a:ext>
            </a:extLst>
          </p:cNvPr>
          <p:cNvSpPr>
            <a:spLocks/>
          </p:cNvSpPr>
          <p:nvPr/>
        </p:nvSpPr>
        <p:spPr bwMode="auto">
          <a:xfrm rot="21370460" flipH="1">
            <a:off x="2320221" y="1425575"/>
            <a:ext cx="2138363" cy="4765675"/>
          </a:xfrm>
          <a:custGeom>
            <a:avLst/>
            <a:gdLst>
              <a:gd name="G0" fmla="+- 0 0 0"/>
              <a:gd name="G1" fmla="+- 20435 0 0"/>
              <a:gd name="G2" fmla="+- 21600 0 0"/>
              <a:gd name="T0" fmla="*/ 6997 w 21600"/>
              <a:gd name="T1" fmla="*/ 0 h 28504"/>
              <a:gd name="T2" fmla="*/ 20036 w 21600"/>
              <a:gd name="T3" fmla="*/ 28504 h 28504"/>
              <a:gd name="T4" fmla="*/ 0 w 21600"/>
              <a:gd name="T5" fmla="*/ 20435 h 28504"/>
            </a:gdLst>
            <a:ahLst/>
            <a:cxnLst>
              <a:cxn ang="0">
                <a:pos x="T0" y="T1"/>
              </a:cxn>
              <a:cxn ang="0">
                <a:pos x="T2" y="T3"/>
              </a:cxn>
              <a:cxn ang="0">
                <a:pos x="T4" y="T5"/>
              </a:cxn>
            </a:cxnLst>
            <a:rect l="0" t="0" r="r" b="b"/>
            <a:pathLst>
              <a:path w="21600" h="28504" fill="none" extrusionOk="0">
                <a:moveTo>
                  <a:pt x="6997" y="-1"/>
                </a:moveTo>
                <a:cubicBezTo>
                  <a:pt x="15731" y="2990"/>
                  <a:pt x="21600" y="11202"/>
                  <a:pt x="21600" y="20435"/>
                </a:cubicBezTo>
                <a:cubicBezTo>
                  <a:pt x="21600" y="23199"/>
                  <a:pt x="21069" y="25939"/>
                  <a:pt x="20036" y="28504"/>
                </a:cubicBezTo>
              </a:path>
              <a:path w="21600" h="28504" stroke="0" extrusionOk="0">
                <a:moveTo>
                  <a:pt x="6997" y="-1"/>
                </a:moveTo>
                <a:cubicBezTo>
                  <a:pt x="15731" y="2990"/>
                  <a:pt x="21600" y="11202"/>
                  <a:pt x="21600" y="20435"/>
                </a:cubicBezTo>
                <a:cubicBezTo>
                  <a:pt x="21600" y="23199"/>
                  <a:pt x="21069" y="25939"/>
                  <a:pt x="20036" y="28504"/>
                </a:cubicBezTo>
                <a:lnTo>
                  <a:pt x="0" y="20435"/>
                </a:lnTo>
                <a:close/>
              </a:path>
            </a:pathLst>
          </a:custGeom>
          <a:noFill/>
          <a:ln w="15875">
            <a:solidFill>
              <a:srgbClr val="FF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7" name="Arc 22">
            <a:extLst>
              <a:ext uri="{FF2B5EF4-FFF2-40B4-BE49-F238E27FC236}">
                <a16:creationId xmlns:a16="http://schemas.microsoft.com/office/drawing/2014/main" id="{30C99E08-CDE3-466B-A79F-3AB571384F5E}"/>
              </a:ext>
            </a:extLst>
          </p:cNvPr>
          <p:cNvSpPr>
            <a:spLocks/>
          </p:cNvSpPr>
          <p:nvPr/>
        </p:nvSpPr>
        <p:spPr bwMode="auto">
          <a:xfrm rot="10607703" flipH="1">
            <a:off x="1934459" y="1446213"/>
            <a:ext cx="1955800" cy="4746625"/>
          </a:xfrm>
          <a:custGeom>
            <a:avLst/>
            <a:gdLst>
              <a:gd name="G0" fmla="+- 0 0 0"/>
              <a:gd name="G1" fmla="+- 20632 0 0"/>
              <a:gd name="G2" fmla="+- 21600 0 0"/>
              <a:gd name="T0" fmla="*/ 6395 w 21600"/>
              <a:gd name="T1" fmla="*/ 0 h 28502"/>
              <a:gd name="T2" fmla="*/ 20115 w 21600"/>
              <a:gd name="T3" fmla="*/ 28502 h 28502"/>
              <a:gd name="T4" fmla="*/ 0 w 21600"/>
              <a:gd name="T5" fmla="*/ 20632 h 28502"/>
            </a:gdLst>
            <a:ahLst/>
            <a:cxnLst>
              <a:cxn ang="0">
                <a:pos x="T0" y="T1"/>
              </a:cxn>
              <a:cxn ang="0">
                <a:pos x="T2" y="T3"/>
              </a:cxn>
              <a:cxn ang="0">
                <a:pos x="T4" y="T5"/>
              </a:cxn>
            </a:cxnLst>
            <a:rect l="0" t="0" r="r" b="b"/>
            <a:pathLst>
              <a:path w="21600" h="28502" fill="none" extrusionOk="0">
                <a:moveTo>
                  <a:pt x="6394" y="0"/>
                </a:moveTo>
                <a:cubicBezTo>
                  <a:pt x="15436" y="2802"/>
                  <a:pt x="21600" y="11165"/>
                  <a:pt x="21600" y="20632"/>
                </a:cubicBezTo>
                <a:cubicBezTo>
                  <a:pt x="21600" y="23324"/>
                  <a:pt x="21096" y="25994"/>
                  <a:pt x="20115" y="28502"/>
                </a:cubicBezTo>
              </a:path>
              <a:path w="21600" h="28502" stroke="0" extrusionOk="0">
                <a:moveTo>
                  <a:pt x="6394" y="0"/>
                </a:moveTo>
                <a:cubicBezTo>
                  <a:pt x="15436" y="2802"/>
                  <a:pt x="21600" y="11165"/>
                  <a:pt x="21600" y="20632"/>
                </a:cubicBezTo>
                <a:cubicBezTo>
                  <a:pt x="21600" y="23324"/>
                  <a:pt x="21096" y="25994"/>
                  <a:pt x="20115" y="28502"/>
                </a:cubicBezTo>
                <a:lnTo>
                  <a:pt x="0" y="20632"/>
                </a:lnTo>
                <a:close/>
              </a:path>
            </a:pathLst>
          </a:custGeom>
          <a:noFill/>
          <a:ln w="15875">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 name="AutoShape 23">
            <a:extLst>
              <a:ext uri="{FF2B5EF4-FFF2-40B4-BE49-F238E27FC236}">
                <a16:creationId xmlns:a16="http://schemas.microsoft.com/office/drawing/2014/main" id="{5C748EA9-317E-4EB3-9394-B52D7AA1E2B1}"/>
              </a:ext>
            </a:extLst>
          </p:cNvPr>
          <p:cNvSpPr>
            <a:spLocks noChangeArrowheads="1"/>
          </p:cNvSpPr>
          <p:nvPr/>
        </p:nvSpPr>
        <p:spPr bwMode="auto">
          <a:xfrm>
            <a:off x="3937884" y="2438400"/>
            <a:ext cx="136525" cy="234950"/>
          </a:xfrm>
          <a:prstGeom prst="star4">
            <a:avLst>
              <a:gd name="adj" fmla="val 12500"/>
            </a:avLst>
          </a:prstGeom>
          <a:solidFill>
            <a:srgbClr val="FFFFFF"/>
          </a:soli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 name="Arc 24">
            <a:extLst>
              <a:ext uri="{FF2B5EF4-FFF2-40B4-BE49-F238E27FC236}">
                <a16:creationId xmlns:a16="http://schemas.microsoft.com/office/drawing/2014/main" id="{B8B8A82D-22BD-4C94-A1EF-EB26311099D6}"/>
              </a:ext>
            </a:extLst>
          </p:cNvPr>
          <p:cNvSpPr>
            <a:spLocks/>
          </p:cNvSpPr>
          <p:nvPr/>
        </p:nvSpPr>
        <p:spPr bwMode="auto">
          <a:xfrm rot="17976725" flipH="1">
            <a:off x="1893978" y="1645444"/>
            <a:ext cx="2205037" cy="4854575"/>
          </a:xfrm>
          <a:custGeom>
            <a:avLst/>
            <a:gdLst>
              <a:gd name="G0" fmla="+- 0 0 0"/>
              <a:gd name="G1" fmla="+- 20435 0 0"/>
              <a:gd name="G2" fmla="+- 21600 0 0"/>
              <a:gd name="T0" fmla="*/ 6997 w 21600"/>
              <a:gd name="T1" fmla="*/ 0 h 39697"/>
              <a:gd name="T2" fmla="*/ 9775 w 21600"/>
              <a:gd name="T3" fmla="*/ 39697 h 39697"/>
              <a:gd name="T4" fmla="*/ 0 w 21600"/>
              <a:gd name="T5" fmla="*/ 20435 h 39697"/>
            </a:gdLst>
            <a:ahLst/>
            <a:cxnLst>
              <a:cxn ang="0">
                <a:pos x="T0" y="T1"/>
              </a:cxn>
              <a:cxn ang="0">
                <a:pos x="T2" y="T3"/>
              </a:cxn>
              <a:cxn ang="0">
                <a:pos x="T4" y="T5"/>
              </a:cxn>
            </a:cxnLst>
            <a:rect l="0" t="0" r="r" b="b"/>
            <a:pathLst>
              <a:path w="21600" h="39697" fill="none" extrusionOk="0">
                <a:moveTo>
                  <a:pt x="6997" y="-1"/>
                </a:moveTo>
                <a:cubicBezTo>
                  <a:pt x="15731" y="2990"/>
                  <a:pt x="21600" y="11202"/>
                  <a:pt x="21600" y="20435"/>
                </a:cubicBezTo>
                <a:cubicBezTo>
                  <a:pt x="21600" y="28570"/>
                  <a:pt x="17029" y="36015"/>
                  <a:pt x="9774" y="39696"/>
                </a:cubicBezTo>
              </a:path>
              <a:path w="21600" h="39697" stroke="0" extrusionOk="0">
                <a:moveTo>
                  <a:pt x="6997" y="-1"/>
                </a:moveTo>
                <a:cubicBezTo>
                  <a:pt x="15731" y="2990"/>
                  <a:pt x="21600" y="11202"/>
                  <a:pt x="21600" y="20435"/>
                </a:cubicBezTo>
                <a:cubicBezTo>
                  <a:pt x="21600" y="28570"/>
                  <a:pt x="17029" y="36015"/>
                  <a:pt x="9774" y="39696"/>
                </a:cubicBezTo>
                <a:lnTo>
                  <a:pt x="0" y="20435"/>
                </a:lnTo>
                <a:close/>
              </a:path>
            </a:pathLst>
          </a:custGeom>
          <a:noFill/>
          <a:ln w="1587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 name="Arc 25">
            <a:extLst>
              <a:ext uri="{FF2B5EF4-FFF2-40B4-BE49-F238E27FC236}">
                <a16:creationId xmlns:a16="http://schemas.microsoft.com/office/drawing/2014/main" id="{50ADF0F7-DA90-431E-8220-E59243E4336B}"/>
              </a:ext>
            </a:extLst>
          </p:cNvPr>
          <p:cNvSpPr>
            <a:spLocks/>
          </p:cNvSpPr>
          <p:nvPr/>
        </p:nvSpPr>
        <p:spPr bwMode="auto">
          <a:xfrm rot="11715214" flipH="1">
            <a:off x="2067809" y="1427163"/>
            <a:ext cx="2390775" cy="1312862"/>
          </a:xfrm>
          <a:custGeom>
            <a:avLst/>
            <a:gdLst>
              <a:gd name="G0" fmla="+- 0 0 0"/>
              <a:gd name="G1" fmla="+- 0 0 0"/>
              <a:gd name="G2" fmla="+- 21600 0 0"/>
              <a:gd name="T0" fmla="*/ 21550 w 21550"/>
              <a:gd name="T1" fmla="*/ 1468 h 7870"/>
              <a:gd name="T2" fmla="*/ 20115 w 21550"/>
              <a:gd name="T3" fmla="*/ 7870 h 7870"/>
              <a:gd name="T4" fmla="*/ 0 w 21550"/>
              <a:gd name="T5" fmla="*/ 0 h 7870"/>
            </a:gdLst>
            <a:ahLst/>
            <a:cxnLst>
              <a:cxn ang="0">
                <a:pos x="T0" y="T1"/>
              </a:cxn>
              <a:cxn ang="0">
                <a:pos x="T2" y="T3"/>
              </a:cxn>
              <a:cxn ang="0">
                <a:pos x="T4" y="T5"/>
              </a:cxn>
            </a:cxnLst>
            <a:rect l="0" t="0" r="r" b="b"/>
            <a:pathLst>
              <a:path w="21550" h="7870" fill="none" extrusionOk="0">
                <a:moveTo>
                  <a:pt x="21550" y="1468"/>
                </a:moveTo>
                <a:cubicBezTo>
                  <a:pt x="21400" y="3662"/>
                  <a:pt x="20916" y="5821"/>
                  <a:pt x="20115" y="7870"/>
                </a:cubicBezTo>
              </a:path>
              <a:path w="21550" h="7870" stroke="0" extrusionOk="0">
                <a:moveTo>
                  <a:pt x="21550" y="1468"/>
                </a:moveTo>
                <a:cubicBezTo>
                  <a:pt x="21400" y="3662"/>
                  <a:pt x="20916" y="5821"/>
                  <a:pt x="20115" y="7870"/>
                </a:cubicBezTo>
                <a:lnTo>
                  <a:pt x="0" y="0"/>
                </a:lnTo>
                <a:close/>
              </a:path>
            </a:pathLst>
          </a:custGeom>
          <a:noFill/>
          <a:ln w="38100">
            <a:solidFill>
              <a:srgbClr val="FF0000"/>
            </a:solidFill>
            <a:round/>
            <a:headEnd type="stealth"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 name="Arc 26">
            <a:extLst>
              <a:ext uri="{FF2B5EF4-FFF2-40B4-BE49-F238E27FC236}">
                <a16:creationId xmlns:a16="http://schemas.microsoft.com/office/drawing/2014/main" id="{688BE4B5-FC4A-4967-BB2E-B29D21071677}"/>
              </a:ext>
            </a:extLst>
          </p:cNvPr>
          <p:cNvSpPr>
            <a:spLocks/>
          </p:cNvSpPr>
          <p:nvPr/>
        </p:nvSpPr>
        <p:spPr bwMode="auto">
          <a:xfrm rot="6852965" flipH="1">
            <a:off x="1766978" y="1294606"/>
            <a:ext cx="2846388" cy="4829175"/>
          </a:xfrm>
          <a:custGeom>
            <a:avLst/>
            <a:gdLst>
              <a:gd name="G0" fmla="+- 0 0 0"/>
              <a:gd name="G1" fmla="+- 20331 0 0"/>
              <a:gd name="G2" fmla="+- 21600 0 0"/>
              <a:gd name="T0" fmla="*/ 7294 w 21600"/>
              <a:gd name="T1" fmla="*/ 0 h 37460"/>
              <a:gd name="T2" fmla="*/ 13159 w 21600"/>
              <a:gd name="T3" fmla="*/ 37460 h 37460"/>
              <a:gd name="T4" fmla="*/ 0 w 21600"/>
              <a:gd name="T5" fmla="*/ 20331 h 37460"/>
            </a:gdLst>
            <a:ahLst/>
            <a:cxnLst>
              <a:cxn ang="0">
                <a:pos x="T0" y="T1"/>
              </a:cxn>
              <a:cxn ang="0">
                <a:pos x="T2" y="T3"/>
              </a:cxn>
              <a:cxn ang="0">
                <a:pos x="T4" y="T5"/>
              </a:cxn>
            </a:cxnLst>
            <a:rect l="0" t="0" r="r" b="b"/>
            <a:pathLst>
              <a:path w="21600" h="37460" fill="none" extrusionOk="0">
                <a:moveTo>
                  <a:pt x="7294" y="-1"/>
                </a:moveTo>
                <a:cubicBezTo>
                  <a:pt x="15875" y="3078"/>
                  <a:pt x="21600" y="11213"/>
                  <a:pt x="21600" y="20331"/>
                </a:cubicBezTo>
                <a:cubicBezTo>
                  <a:pt x="21600" y="27041"/>
                  <a:pt x="18480" y="33371"/>
                  <a:pt x="13158" y="37459"/>
                </a:cubicBezTo>
              </a:path>
              <a:path w="21600" h="37460" stroke="0" extrusionOk="0">
                <a:moveTo>
                  <a:pt x="7294" y="-1"/>
                </a:moveTo>
                <a:cubicBezTo>
                  <a:pt x="15875" y="3078"/>
                  <a:pt x="21600" y="11213"/>
                  <a:pt x="21600" y="20331"/>
                </a:cubicBezTo>
                <a:cubicBezTo>
                  <a:pt x="21600" y="27041"/>
                  <a:pt x="18480" y="33371"/>
                  <a:pt x="13158" y="37459"/>
                </a:cubicBezTo>
                <a:lnTo>
                  <a:pt x="0" y="20331"/>
                </a:lnTo>
                <a:close/>
              </a:path>
            </a:pathLst>
          </a:custGeom>
          <a:noFill/>
          <a:ln w="12700">
            <a:solidFill>
              <a:srgbClr val="000000"/>
            </a:solidFill>
            <a:round/>
            <a:headEnd type="none"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2" name="Arc 27">
            <a:extLst>
              <a:ext uri="{FF2B5EF4-FFF2-40B4-BE49-F238E27FC236}">
                <a16:creationId xmlns:a16="http://schemas.microsoft.com/office/drawing/2014/main" id="{1479EB74-F18C-4D02-A03F-189904239336}"/>
              </a:ext>
            </a:extLst>
          </p:cNvPr>
          <p:cNvSpPr>
            <a:spLocks/>
          </p:cNvSpPr>
          <p:nvPr/>
        </p:nvSpPr>
        <p:spPr bwMode="auto">
          <a:xfrm rot="19002771">
            <a:off x="3725159" y="2651125"/>
            <a:ext cx="536575" cy="395288"/>
          </a:xfrm>
          <a:custGeom>
            <a:avLst/>
            <a:gdLst>
              <a:gd name="G0" fmla="+- 0 0 0"/>
              <a:gd name="G1" fmla="+- 11239 0 0"/>
              <a:gd name="G2" fmla="+- 21600 0 0"/>
              <a:gd name="T0" fmla="*/ 18446 w 21600"/>
              <a:gd name="T1" fmla="*/ 0 h 12671"/>
              <a:gd name="T2" fmla="*/ 21552 w 21600"/>
              <a:gd name="T3" fmla="*/ 12671 h 12671"/>
              <a:gd name="T4" fmla="*/ 0 w 21600"/>
              <a:gd name="T5" fmla="*/ 11239 h 12671"/>
            </a:gdLst>
            <a:ahLst/>
            <a:cxnLst>
              <a:cxn ang="0">
                <a:pos x="T0" y="T1"/>
              </a:cxn>
              <a:cxn ang="0">
                <a:pos x="T2" y="T3"/>
              </a:cxn>
              <a:cxn ang="0">
                <a:pos x="T4" y="T5"/>
              </a:cxn>
            </a:cxnLst>
            <a:rect l="0" t="0" r="r" b="b"/>
            <a:pathLst>
              <a:path w="21600" h="12671" fill="none" extrusionOk="0">
                <a:moveTo>
                  <a:pt x="18445" y="0"/>
                </a:moveTo>
                <a:cubicBezTo>
                  <a:pt x="20508" y="3385"/>
                  <a:pt x="21600" y="7274"/>
                  <a:pt x="21600" y="11239"/>
                </a:cubicBezTo>
                <a:cubicBezTo>
                  <a:pt x="21600" y="11716"/>
                  <a:pt x="21584" y="12194"/>
                  <a:pt x="21552" y="12671"/>
                </a:cubicBezTo>
              </a:path>
              <a:path w="21600" h="12671" stroke="0" extrusionOk="0">
                <a:moveTo>
                  <a:pt x="18445" y="0"/>
                </a:moveTo>
                <a:cubicBezTo>
                  <a:pt x="20508" y="3385"/>
                  <a:pt x="21600" y="7274"/>
                  <a:pt x="21600" y="11239"/>
                </a:cubicBezTo>
                <a:cubicBezTo>
                  <a:pt x="21600" y="11716"/>
                  <a:pt x="21584" y="12194"/>
                  <a:pt x="21552" y="12671"/>
                </a:cubicBezTo>
                <a:lnTo>
                  <a:pt x="0" y="11239"/>
                </a:lnTo>
                <a:close/>
              </a:path>
            </a:pathLst>
          </a:custGeom>
          <a:noFill/>
          <a:ln w="38100">
            <a:solidFill>
              <a:srgbClr val="000000"/>
            </a:solidFill>
            <a:round/>
            <a:headEnd type="stealth"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 name="Text Box 28">
            <a:extLst>
              <a:ext uri="{FF2B5EF4-FFF2-40B4-BE49-F238E27FC236}">
                <a16:creationId xmlns:a16="http://schemas.microsoft.com/office/drawing/2014/main" id="{1B7C5C68-7600-49CB-B6E4-ACE5C7F7132B}"/>
              </a:ext>
            </a:extLst>
          </p:cNvPr>
          <p:cNvSpPr txBox="1">
            <a:spLocks noChangeArrowheads="1"/>
          </p:cNvSpPr>
          <p:nvPr/>
        </p:nvSpPr>
        <p:spPr bwMode="auto">
          <a:xfrm>
            <a:off x="3775959" y="2090738"/>
            <a:ext cx="3556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X</a:t>
            </a:r>
            <a:endParaRPr lang="en-US" altLang="zh-CN"/>
          </a:p>
        </p:txBody>
      </p:sp>
      <p:sp>
        <p:nvSpPr>
          <p:cNvPr id="124" name="Text Box 29">
            <a:extLst>
              <a:ext uri="{FF2B5EF4-FFF2-40B4-BE49-F238E27FC236}">
                <a16:creationId xmlns:a16="http://schemas.microsoft.com/office/drawing/2014/main" id="{562D1515-11B5-4C27-A403-762EA4896BC7}"/>
              </a:ext>
            </a:extLst>
          </p:cNvPr>
          <p:cNvSpPr txBox="1">
            <a:spLocks noChangeArrowheads="1"/>
          </p:cNvSpPr>
          <p:nvPr/>
        </p:nvSpPr>
        <p:spPr bwMode="auto">
          <a:xfrm>
            <a:off x="4317296" y="2674938"/>
            <a:ext cx="35718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T</a:t>
            </a:r>
            <a:endParaRPr lang="en-US" altLang="zh-CN"/>
          </a:p>
        </p:txBody>
      </p:sp>
      <p:sp>
        <p:nvSpPr>
          <p:cNvPr id="125" name="Arc 30">
            <a:extLst>
              <a:ext uri="{FF2B5EF4-FFF2-40B4-BE49-F238E27FC236}">
                <a16:creationId xmlns:a16="http://schemas.microsoft.com/office/drawing/2014/main" id="{52A8D96F-C50B-4CDC-B0A0-BF274187A392}"/>
              </a:ext>
            </a:extLst>
          </p:cNvPr>
          <p:cNvSpPr>
            <a:spLocks/>
          </p:cNvSpPr>
          <p:nvPr/>
        </p:nvSpPr>
        <p:spPr bwMode="auto">
          <a:xfrm rot="877289" flipH="1">
            <a:off x="1999546" y="1406525"/>
            <a:ext cx="2311400" cy="4581525"/>
          </a:xfrm>
          <a:custGeom>
            <a:avLst/>
            <a:gdLst>
              <a:gd name="G0" fmla="+- 0 0 0"/>
              <a:gd name="G1" fmla="+- 20260 0 0"/>
              <a:gd name="G2" fmla="+- 21600 0 0"/>
              <a:gd name="T0" fmla="*/ 7490 w 21600"/>
              <a:gd name="T1" fmla="*/ 0 h 27680"/>
              <a:gd name="T2" fmla="*/ 20286 w 21600"/>
              <a:gd name="T3" fmla="*/ 27680 h 27680"/>
              <a:gd name="T4" fmla="*/ 0 w 21600"/>
              <a:gd name="T5" fmla="*/ 20260 h 27680"/>
            </a:gdLst>
            <a:ahLst/>
            <a:cxnLst>
              <a:cxn ang="0">
                <a:pos x="T0" y="T1"/>
              </a:cxn>
              <a:cxn ang="0">
                <a:pos x="T2" y="T3"/>
              </a:cxn>
              <a:cxn ang="0">
                <a:pos x="T4" y="T5"/>
              </a:cxn>
            </a:cxnLst>
            <a:rect l="0" t="0" r="r" b="b"/>
            <a:pathLst>
              <a:path w="21600" h="27680" fill="none" extrusionOk="0">
                <a:moveTo>
                  <a:pt x="7489" y="0"/>
                </a:moveTo>
                <a:cubicBezTo>
                  <a:pt x="15969" y="3135"/>
                  <a:pt x="21600" y="11219"/>
                  <a:pt x="21600" y="20260"/>
                </a:cubicBezTo>
                <a:cubicBezTo>
                  <a:pt x="21600" y="22791"/>
                  <a:pt x="21155" y="25302"/>
                  <a:pt x="20285" y="27679"/>
                </a:cubicBezTo>
              </a:path>
              <a:path w="21600" h="27680" stroke="0" extrusionOk="0">
                <a:moveTo>
                  <a:pt x="7489" y="0"/>
                </a:moveTo>
                <a:cubicBezTo>
                  <a:pt x="15969" y="3135"/>
                  <a:pt x="21600" y="11219"/>
                  <a:pt x="21600" y="20260"/>
                </a:cubicBezTo>
                <a:cubicBezTo>
                  <a:pt x="21600" y="22791"/>
                  <a:pt x="21155" y="25302"/>
                  <a:pt x="20285" y="27679"/>
                </a:cubicBezTo>
                <a:lnTo>
                  <a:pt x="0" y="20260"/>
                </a:lnTo>
                <a:close/>
              </a:path>
            </a:pathLst>
          </a:custGeom>
          <a:noFill/>
          <a:ln w="1270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6" name="Arc 31">
            <a:extLst>
              <a:ext uri="{FF2B5EF4-FFF2-40B4-BE49-F238E27FC236}">
                <a16:creationId xmlns:a16="http://schemas.microsoft.com/office/drawing/2014/main" id="{E4E717F3-2F2E-474E-8101-A160B80AA47B}"/>
              </a:ext>
            </a:extLst>
          </p:cNvPr>
          <p:cNvSpPr>
            <a:spLocks/>
          </p:cNvSpPr>
          <p:nvPr/>
        </p:nvSpPr>
        <p:spPr bwMode="auto">
          <a:xfrm rot="11696091" flipH="1">
            <a:off x="1423284" y="1244600"/>
            <a:ext cx="2266950" cy="4622800"/>
          </a:xfrm>
          <a:custGeom>
            <a:avLst/>
            <a:gdLst>
              <a:gd name="G0" fmla="+- 0 0 0"/>
              <a:gd name="G1" fmla="+- 20309 0 0"/>
              <a:gd name="G2" fmla="+- 21600 0 0"/>
              <a:gd name="T0" fmla="*/ 7356 w 21600"/>
              <a:gd name="T1" fmla="*/ 0 h 27767"/>
              <a:gd name="T2" fmla="*/ 20272 w 21600"/>
              <a:gd name="T3" fmla="*/ 27767 h 27767"/>
              <a:gd name="T4" fmla="*/ 0 w 21600"/>
              <a:gd name="T5" fmla="*/ 20309 h 27767"/>
            </a:gdLst>
            <a:ahLst/>
            <a:cxnLst>
              <a:cxn ang="0">
                <a:pos x="T0" y="T1"/>
              </a:cxn>
              <a:cxn ang="0">
                <a:pos x="T2" y="T3"/>
              </a:cxn>
              <a:cxn ang="0">
                <a:pos x="T4" y="T5"/>
              </a:cxn>
            </a:cxnLst>
            <a:rect l="0" t="0" r="r" b="b"/>
            <a:pathLst>
              <a:path w="21600" h="27767" fill="none" extrusionOk="0">
                <a:moveTo>
                  <a:pt x="7355" y="0"/>
                </a:moveTo>
                <a:cubicBezTo>
                  <a:pt x="15905" y="3096"/>
                  <a:pt x="21600" y="11216"/>
                  <a:pt x="21600" y="20309"/>
                </a:cubicBezTo>
                <a:cubicBezTo>
                  <a:pt x="21600" y="22853"/>
                  <a:pt x="21150" y="25378"/>
                  <a:pt x="20271" y="27766"/>
                </a:cubicBezTo>
              </a:path>
              <a:path w="21600" h="27767" stroke="0" extrusionOk="0">
                <a:moveTo>
                  <a:pt x="7355" y="0"/>
                </a:moveTo>
                <a:cubicBezTo>
                  <a:pt x="15905" y="3096"/>
                  <a:pt x="21600" y="11216"/>
                  <a:pt x="21600" y="20309"/>
                </a:cubicBezTo>
                <a:cubicBezTo>
                  <a:pt x="21600" y="22853"/>
                  <a:pt x="21150" y="25378"/>
                  <a:pt x="20271" y="27766"/>
                </a:cubicBezTo>
                <a:lnTo>
                  <a:pt x="0" y="20309"/>
                </a:lnTo>
                <a:close/>
              </a:path>
            </a:pathLst>
          </a:custGeom>
          <a:noFill/>
          <a:ln w="127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7" name="Text Box 32">
            <a:extLst>
              <a:ext uri="{FF2B5EF4-FFF2-40B4-BE49-F238E27FC236}">
                <a16:creationId xmlns:a16="http://schemas.microsoft.com/office/drawing/2014/main" id="{CB90F96B-BC13-4040-8D7C-F709C820531E}"/>
              </a:ext>
            </a:extLst>
          </p:cNvPr>
          <p:cNvSpPr txBox="1">
            <a:spLocks noChangeArrowheads="1"/>
          </p:cNvSpPr>
          <p:nvPr/>
        </p:nvSpPr>
        <p:spPr bwMode="auto">
          <a:xfrm>
            <a:off x="3101271" y="3495675"/>
            <a:ext cx="3556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O</a:t>
            </a:r>
            <a:endParaRPr lang="en-US" altLang="zh-CN"/>
          </a:p>
        </p:txBody>
      </p:sp>
      <p:sp>
        <p:nvSpPr>
          <p:cNvPr id="128" name="Text Box 45">
            <a:extLst>
              <a:ext uri="{FF2B5EF4-FFF2-40B4-BE49-F238E27FC236}">
                <a16:creationId xmlns:a16="http://schemas.microsoft.com/office/drawing/2014/main" id="{D8F7112C-DE00-439A-92AA-4676A058262A}"/>
              </a:ext>
            </a:extLst>
          </p:cNvPr>
          <p:cNvSpPr txBox="1">
            <a:spLocks noChangeArrowheads="1"/>
          </p:cNvSpPr>
          <p:nvPr/>
        </p:nvSpPr>
        <p:spPr bwMode="auto">
          <a:xfrm>
            <a:off x="4437946" y="2092325"/>
            <a:ext cx="457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a:solidFill>
                  <a:srgbClr val="FF0000"/>
                </a:solidFill>
              </a:rPr>
              <a:t>t</a:t>
            </a:r>
            <a:endParaRPr lang="en-US" altLang="zh-CN"/>
          </a:p>
        </p:txBody>
      </p:sp>
      <p:sp>
        <p:nvSpPr>
          <p:cNvPr id="129" name="Text Box 47">
            <a:extLst>
              <a:ext uri="{FF2B5EF4-FFF2-40B4-BE49-F238E27FC236}">
                <a16:creationId xmlns:a16="http://schemas.microsoft.com/office/drawing/2014/main" id="{FAB5DD0B-C7EC-46D1-B908-5477636CE12E}"/>
              </a:ext>
            </a:extLst>
          </p:cNvPr>
          <p:cNvSpPr txBox="1">
            <a:spLocks noChangeArrowheads="1"/>
          </p:cNvSpPr>
          <p:nvPr/>
        </p:nvSpPr>
        <p:spPr bwMode="auto">
          <a:xfrm>
            <a:off x="3828346" y="2701925"/>
            <a:ext cx="508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a:solidFill>
                  <a:srgbClr val="FF0000"/>
                </a:solidFill>
              </a:rPr>
              <a:t>δ</a:t>
            </a:r>
            <a:r>
              <a:rPr lang="en-US" altLang="zh-CN"/>
              <a:t> </a:t>
            </a:r>
          </a:p>
        </p:txBody>
      </p:sp>
      <p:sp>
        <p:nvSpPr>
          <p:cNvPr id="35" name="文本框 34">
            <a:extLst>
              <a:ext uri="{FF2B5EF4-FFF2-40B4-BE49-F238E27FC236}">
                <a16:creationId xmlns:a16="http://schemas.microsoft.com/office/drawing/2014/main" id="{5744CFB8-4CCD-43A2-A514-88D00938D117}"/>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常见天文坐标</a:t>
            </a:r>
          </a:p>
        </p:txBody>
      </p:sp>
    </p:spTree>
    <p:extLst>
      <p:ext uri="{BB962C8B-B14F-4D97-AF65-F5344CB8AC3E}">
        <p14:creationId xmlns:p14="http://schemas.microsoft.com/office/powerpoint/2010/main" val="164869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4"/>
                                        </p:tgtEl>
                                        <p:attrNameLst>
                                          <p:attrName>style.visibility</p:attrName>
                                        </p:attrNameLst>
                                      </p:cBhvr>
                                      <p:to>
                                        <p:strVal val="visible"/>
                                      </p:to>
                                    </p:set>
                                    <p:anim calcmode="discrete" valueType="clr">
                                      <p:cBhvr override="childStyle">
                                        <p:cTn id="7"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4"/>
                                        </p:tgtEl>
                                        <p:attrNameLst>
                                          <p:attrName>fillcolor</p:attrName>
                                        </p:attrNameLst>
                                      </p:cBhvr>
                                      <p:tavLst>
                                        <p:tav tm="0">
                                          <p:val>
                                            <p:clrVal>
                                              <a:schemeClr val="accent2"/>
                                            </p:clrVal>
                                          </p:val>
                                        </p:tav>
                                        <p:tav tm="50000">
                                          <p:val>
                                            <p:clrVal>
                                              <a:schemeClr val="hlink"/>
                                            </p:clrVal>
                                          </p:val>
                                        </p:tav>
                                      </p:tavLst>
                                    </p:anim>
                                    <p:set>
                                      <p:cBhvr>
                                        <p:cTn id="9" dur="80"/>
                                        <p:tgtEl>
                                          <p:spTgt spid="84"/>
                                        </p:tgtEl>
                                        <p:attrNameLst>
                                          <p:attrName>fill.type</p:attrName>
                                        </p:attrNameLst>
                                      </p:cBhvr>
                                      <p:to>
                                        <p:strVal val="solid"/>
                                      </p:to>
                                    </p:set>
                                  </p:childTnLst>
                                </p:cTn>
                              </p:par>
                            </p:childTnLst>
                          </p:cTn>
                        </p:par>
                        <p:par>
                          <p:cTn id="10" fill="hold">
                            <p:stCondLst>
                              <p:cond delay="1480"/>
                            </p:stCondLst>
                            <p:childTnLst>
                              <p:par>
                                <p:cTn id="11" presetID="27" presetClass="entr" presetSubtype="0" fill="hold" grpId="1" nodeType="afterEffect">
                                  <p:stCondLst>
                                    <p:cond delay="0"/>
                                  </p:stCondLst>
                                  <p:iterate type="lt">
                                    <p:tmPct val="50000"/>
                                  </p:iterate>
                                  <p:childTnLst>
                                    <p:set>
                                      <p:cBhvr>
                                        <p:cTn id="12" dur="1" fill="hold">
                                          <p:stCondLst>
                                            <p:cond delay="0"/>
                                          </p:stCondLst>
                                        </p:cTn>
                                        <p:tgtEl>
                                          <p:spTgt spid="84"/>
                                        </p:tgtEl>
                                        <p:attrNameLst>
                                          <p:attrName>style.visibility</p:attrName>
                                        </p:attrNameLst>
                                      </p:cBhvr>
                                      <p:to>
                                        <p:strVal val="visible"/>
                                      </p:to>
                                    </p:set>
                                    <p:anim calcmode="discrete" valueType="clr">
                                      <p:cBhvr override="childStyle">
                                        <p:cTn id="13"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84"/>
                                        </p:tgtEl>
                                        <p:attrNameLst>
                                          <p:attrName>fillcolor</p:attrName>
                                        </p:attrNameLst>
                                      </p:cBhvr>
                                      <p:tavLst>
                                        <p:tav tm="0">
                                          <p:val>
                                            <p:clrVal>
                                              <a:schemeClr val="accent2"/>
                                            </p:clrVal>
                                          </p:val>
                                        </p:tav>
                                        <p:tav tm="50000">
                                          <p:val>
                                            <p:clrVal>
                                              <a:schemeClr val="hlink"/>
                                            </p:clrVal>
                                          </p:val>
                                        </p:tav>
                                      </p:tavLst>
                                    </p:anim>
                                    <p:set>
                                      <p:cBhvr>
                                        <p:cTn id="15" dur="80"/>
                                        <p:tgtEl>
                                          <p:spTgt spid="84"/>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2" nodeType="clickEffect">
                                  <p:stCondLst>
                                    <p:cond delay="0"/>
                                  </p:stCondLst>
                                  <p:iterate type="lt">
                                    <p:tmPct val="0"/>
                                  </p:iterate>
                                  <p:childTnLst>
                                    <p:anim calcmode="lin" valueType="num">
                                      <p:cBhvr additive="base">
                                        <p:cTn id="19" dur="500"/>
                                        <p:tgtEl>
                                          <p:spTgt spid="84"/>
                                        </p:tgtEl>
                                        <p:attrNameLst>
                                          <p:attrName>ppt_x</p:attrName>
                                        </p:attrNameLst>
                                      </p:cBhvr>
                                      <p:tavLst>
                                        <p:tav tm="0">
                                          <p:val>
                                            <p:strVal val="ppt_x"/>
                                          </p:val>
                                        </p:tav>
                                        <p:tav tm="100000">
                                          <p:val>
                                            <p:strVal val="ppt_x"/>
                                          </p:val>
                                        </p:tav>
                                      </p:tavLst>
                                    </p:anim>
                                    <p:anim calcmode="lin" valueType="num">
                                      <p:cBhvr additive="base">
                                        <p:cTn id="20" dur="500"/>
                                        <p:tgtEl>
                                          <p:spTgt spid="84"/>
                                        </p:tgtEl>
                                        <p:attrNameLst>
                                          <p:attrName>ppt_y</p:attrName>
                                        </p:attrNameLst>
                                      </p:cBhvr>
                                      <p:tavLst>
                                        <p:tav tm="0">
                                          <p:val>
                                            <p:strVal val="ppt_y"/>
                                          </p:val>
                                        </p:tav>
                                        <p:tav tm="100000">
                                          <p:val>
                                            <p:strVal val="1+ppt_h/2"/>
                                          </p:val>
                                        </p:tav>
                                      </p:tavLst>
                                    </p:anim>
                                    <p:set>
                                      <p:cBhvr>
                                        <p:cTn id="21" dur="1" fill="hold">
                                          <p:stCondLst>
                                            <p:cond delay="499"/>
                                          </p:stCondLst>
                                        </p:cTn>
                                        <p:tgtEl>
                                          <p:spTgt spid="8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85">
                                            <p:txEl>
                                              <p:pRg st="0" end="0"/>
                                            </p:txEl>
                                          </p:spTgt>
                                        </p:tgtEl>
                                        <p:attrNameLst>
                                          <p:attrName>style.visibility</p:attrName>
                                        </p:attrNameLst>
                                      </p:cBhvr>
                                      <p:to>
                                        <p:strVal val="visible"/>
                                      </p:to>
                                    </p:set>
                                    <p:animEffect transition="in" filter="slide(fromBottom)">
                                      <p:cBhvr>
                                        <p:cTn id="26" dur="500"/>
                                        <p:tgtEl>
                                          <p:spTgt spid="8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down)">
                                      <p:cBhvr>
                                        <p:cTn id="31" dur="5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wipe(down)">
                                      <p:cBhvr>
                                        <p:cTn id="36" dur="500"/>
                                        <p:tgtEl>
                                          <p:spTgt spid="101"/>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wipe(down)">
                                      <p:cBhvr>
                                        <p:cTn id="46" dur="500"/>
                                        <p:tgtEl>
                                          <p:spTgt spid="100"/>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109"/>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1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wipe(down)">
                                      <p:cBhvr>
                                        <p:cTn id="57" dur="500"/>
                                        <p:tgtEl>
                                          <p:spTgt spid="99"/>
                                        </p:tgtEl>
                                      </p:cBhvr>
                                    </p:animEffec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11"/>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1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115"/>
                                        </p:tgtEl>
                                        <p:attrNameLst>
                                          <p:attrName>style.visibility</p:attrName>
                                        </p:attrNameLst>
                                      </p:cBhvr>
                                      <p:to>
                                        <p:strVal val="visible"/>
                                      </p:to>
                                    </p:set>
                                    <p:animEffect transition="in" filter="wipe(right)">
                                      <p:cBhvr>
                                        <p:cTn id="71" dur="500"/>
                                        <p:tgtEl>
                                          <p:spTgt spid="115"/>
                                        </p:tgtEl>
                                      </p:cBhvr>
                                    </p:animEffect>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500"/>
                                        <p:tgtEl>
                                          <p:spTgt spid="114"/>
                                        </p:tgtEl>
                                      </p:cBhvr>
                                    </p:animEffect>
                                  </p:childTnLst>
                                </p:cTn>
                              </p:par>
                            </p:childTnLst>
                          </p:cTn>
                        </p:par>
                        <p:par>
                          <p:cTn id="76" fill="hold">
                            <p:stCondLst>
                              <p:cond delay="1000"/>
                            </p:stCondLst>
                            <p:childTnLst>
                              <p:par>
                                <p:cTn id="77" presetID="1" presetClass="entr" presetSubtype="0" fill="hold" grpId="0" nodeType="after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childTnLst>
                          </p:cTn>
                        </p:par>
                        <p:par>
                          <p:cTn id="79" fill="hold">
                            <p:stCondLst>
                              <p:cond delay="1000"/>
                            </p:stCondLst>
                            <p:childTnLst>
                              <p:par>
                                <p:cTn id="80" presetID="1" presetClass="entr" presetSubtype="0" fill="hold" grpId="0" nodeType="afterEffect">
                                  <p:stCondLst>
                                    <p:cond delay="0"/>
                                  </p:stCondLst>
                                  <p:childTnLst>
                                    <p:set>
                                      <p:cBhvr>
                                        <p:cTn id="81" dur="1" fill="hold">
                                          <p:stCondLst>
                                            <p:cond delay="0"/>
                                          </p:stCondLst>
                                        </p:cTn>
                                        <p:tgtEl>
                                          <p:spTgt spid="10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17"/>
                                        </p:tgtEl>
                                        <p:attrNameLst>
                                          <p:attrName>style.visibility</p:attrName>
                                        </p:attrNameLst>
                                      </p:cBhvr>
                                      <p:to>
                                        <p:strVal val="visible"/>
                                      </p:to>
                                    </p:set>
                                    <p:animEffect transition="in" filter="wipe(up)">
                                      <p:cBhvr>
                                        <p:cTn id="86" dur="500"/>
                                        <p:tgtEl>
                                          <p:spTgt spid="117"/>
                                        </p:tgtEl>
                                      </p:cBhvr>
                                    </p:animEffec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wipe(down)">
                                      <p:cBhvr>
                                        <p:cTn id="90" dur="500"/>
                                        <p:tgtEl>
                                          <p:spTgt spid="116"/>
                                        </p:tgtEl>
                                      </p:cBhvr>
                                    </p:animEffect>
                                  </p:childTnLst>
                                </p:cTn>
                              </p:par>
                            </p:childTnLst>
                          </p:cTn>
                        </p:par>
                        <p:par>
                          <p:cTn id="91" fill="hold">
                            <p:stCondLst>
                              <p:cond delay="1000"/>
                            </p:stCondLst>
                            <p:childTnLst>
                              <p:par>
                                <p:cTn id="92" presetID="10" presetClass="entr" presetSubtype="0" fill="hold" grpId="0" nodeType="afterEffect">
                                  <p:stCondLst>
                                    <p:cond delay="500"/>
                                  </p:stCondLst>
                                  <p:childTnLst>
                                    <p:set>
                                      <p:cBhvr>
                                        <p:cTn id="93" dur="1" fill="hold">
                                          <p:stCondLst>
                                            <p:cond delay="0"/>
                                          </p:stCondLst>
                                        </p:cTn>
                                        <p:tgtEl>
                                          <p:spTgt spid="112"/>
                                        </p:tgtEl>
                                        <p:attrNameLst>
                                          <p:attrName>style.visibility</p:attrName>
                                        </p:attrNameLst>
                                      </p:cBhvr>
                                      <p:to>
                                        <p:strVal val="visible"/>
                                      </p:to>
                                    </p:set>
                                    <p:animEffect transition="in" filter="fade">
                                      <p:cBhvr>
                                        <p:cTn id="94" dur="500"/>
                                        <p:tgtEl>
                                          <p:spTgt spid="112"/>
                                        </p:tgtEl>
                                      </p:cBhvr>
                                    </p:animEffect>
                                  </p:childTnLst>
                                </p:cTn>
                              </p:par>
                            </p:childTnLst>
                          </p:cTn>
                        </p:par>
                      </p:childTnLst>
                    </p:cTn>
                  </p:par>
                  <p:par>
                    <p:cTn id="95" fill="hold">
                      <p:stCondLst>
                        <p:cond delay="indefinite"/>
                      </p:stCondLst>
                      <p:childTnLst>
                        <p:par>
                          <p:cTn id="96" fill="hold">
                            <p:stCondLst>
                              <p:cond delay="0"/>
                            </p:stCondLst>
                            <p:childTnLst>
                              <p:par>
                                <p:cTn id="97" presetID="35" presetClass="entr" presetSubtype="0" fill="hold" nodeType="clickEffect">
                                  <p:stCondLst>
                                    <p:cond delay="0"/>
                                  </p:stCondLst>
                                  <p:childTnLst>
                                    <p:set>
                                      <p:cBhvr>
                                        <p:cTn id="98" dur="1" fill="hold">
                                          <p:stCondLst>
                                            <p:cond delay="0"/>
                                          </p:stCondLst>
                                        </p:cTn>
                                        <p:tgtEl>
                                          <p:spTgt spid="118"/>
                                        </p:tgtEl>
                                        <p:attrNameLst>
                                          <p:attrName>style.visibility</p:attrName>
                                        </p:attrNameLst>
                                      </p:cBhvr>
                                      <p:to>
                                        <p:strVal val="visible"/>
                                      </p:to>
                                    </p:set>
                                    <p:animEffect transition="in" filter="fade">
                                      <p:cBhvr>
                                        <p:cTn id="99" dur="2000"/>
                                        <p:tgtEl>
                                          <p:spTgt spid="118"/>
                                        </p:tgtEl>
                                      </p:cBhvr>
                                    </p:animEffect>
                                    <p:anim calcmode="lin" valueType="num">
                                      <p:cBhvr>
                                        <p:cTn id="100" dur="2000" fill="hold"/>
                                        <p:tgtEl>
                                          <p:spTgt spid="118"/>
                                        </p:tgtEl>
                                        <p:attrNameLst>
                                          <p:attrName>style.rotation</p:attrName>
                                        </p:attrNameLst>
                                      </p:cBhvr>
                                      <p:tavLst>
                                        <p:tav tm="0">
                                          <p:val>
                                            <p:fltVal val="720"/>
                                          </p:val>
                                        </p:tav>
                                        <p:tav tm="100000">
                                          <p:val>
                                            <p:fltVal val="0"/>
                                          </p:val>
                                        </p:tav>
                                      </p:tavLst>
                                    </p:anim>
                                    <p:anim calcmode="lin" valueType="num">
                                      <p:cBhvr>
                                        <p:cTn id="101" dur="2000" fill="hold"/>
                                        <p:tgtEl>
                                          <p:spTgt spid="118"/>
                                        </p:tgtEl>
                                        <p:attrNameLst>
                                          <p:attrName>ppt_h</p:attrName>
                                        </p:attrNameLst>
                                      </p:cBhvr>
                                      <p:tavLst>
                                        <p:tav tm="0">
                                          <p:val>
                                            <p:fltVal val="0"/>
                                          </p:val>
                                        </p:tav>
                                        <p:tav tm="100000">
                                          <p:val>
                                            <p:strVal val="#ppt_h"/>
                                          </p:val>
                                        </p:tav>
                                      </p:tavLst>
                                    </p:anim>
                                    <p:anim calcmode="lin" valueType="num">
                                      <p:cBhvr>
                                        <p:cTn id="102" dur="2000" fill="hold"/>
                                        <p:tgtEl>
                                          <p:spTgt spid="118"/>
                                        </p:tgtEl>
                                        <p:attrNameLst>
                                          <p:attrName>ppt_w</p:attrName>
                                        </p:attrNameLst>
                                      </p:cBhvr>
                                      <p:tavLst>
                                        <p:tav tm="0">
                                          <p:val>
                                            <p:fltVal val="0"/>
                                          </p:val>
                                        </p:tav>
                                        <p:tav tm="100000">
                                          <p:val>
                                            <p:strVal val="#ppt_w"/>
                                          </p:val>
                                        </p:tav>
                                      </p:tavLst>
                                    </p:anim>
                                  </p:childTnLst>
                                </p:cTn>
                              </p:par>
                            </p:childTnLst>
                          </p:cTn>
                        </p:par>
                        <p:par>
                          <p:cTn id="103" fill="hold">
                            <p:stCondLst>
                              <p:cond delay="2000"/>
                            </p:stCondLst>
                            <p:childTnLst>
                              <p:par>
                                <p:cTn id="104" presetID="6" presetClass="emph" presetSubtype="0" fill="hold" nodeType="afterEffect">
                                  <p:stCondLst>
                                    <p:cond delay="500"/>
                                  </p:stCondLst>
                                  <p:childTnLst>
                                    <p:animScale>
                                      <p:cBhvr>
                                        <p:cTn id="105" dur="2000" fill="hold"/>
                                        <p:tgtEl>
                                          <p:spTgt spid="118"/>
                                        </p:tgtEl>
                                      </p:cBhvr>
                                      <p:by x="150000" y="150000"/>
                                    </p:animScale>
                                  </p:childTnLst>
                                </p:cTn>
                              </p:par>
                            </p:childTnLst>
                          </p:cTn>
                        </p:par>
                        <p:par>
                          <p:cTn id="106" fill="hold">
                            <p:stCondLst>
                              <p:cond delay="4500"/>
                            </p:stCondLst>
                            <p:childTnLst>
                              <p:par>
                                <p:cTn id="107" presetID="1" presetClass="entr" presetSubtype="0" fill="hold" grpId="0" nodeType="afterEffect">
                                  <p:stCondLst>
                                    <p:cond delay="0"/>
                                  </p:stCondLst>
                                  <p:childTnLst>
                                    <p:set>
                                      <p:cBhvr>
                                        <p:cTn id="108" dur="1" fill="hold">
                                          <p:stCondLst>
                                            <p:cond delay="0"/>
                                          </p:stCondLst>
                                        </p:cTn>
                                        <p:tgtEl>
                                          <p:spTgt spid="12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126"/>
                                        </p:tgtEl>
                                        <p:attrNameLst>
                                          <p:attrName>style.visibility</p:attrName>
                                        </p:attrNameLst>
                                      </p:cBhvr>
                                      <p:to>
                                        <p:strVal val="visible"/>
                                      </p:to>
                                    </p:set>
                                    <p:animEffect transition="in" filter="wipe(up)">
                                      <p:cBhvr>
                                        <p:cTn id="113" dur="500"/>
                                        <p:tgtEl>
                                          <p:spTgt spid="126"/>
                                        </p:tgtEl>
                                      </p:cBhvr>
                                    </p:animEffect>
                                  </p:childTnLst>
                                </p:cTn>
                              </p:par>
                            </p:childTnLst>
                          </p:cTn>
                        </p:par>
                        <p:par>
                          <p:cTn id="114" fill="hold">
                            <p:stCondLst>
                              <p:cond delay="500"/>
                            </p:stCondLst>
                            <p:childTnLst>
                              <p:par>
                                <p:cTn id="115" presetID="22" presetClass="entr" presetSubtype="4" fill="hold" nodeType="afterEffect">
                                  <p:stCondLst>
                                    <p:cond delay="0"/>
                                  </p:stCondLst>
                                  <p:childTnLst>
                                    <p:set>
                                      <p:cBhvr>
                                        <p:cTn id="116" dur="1" fill="hold">
                                          <p:stCondLst>
                                            <p:cond delay="0"/>
                                          </p:stCondLst>
                                        </p:cTn>
                                        <p:tgtEl>
                                          <p:spTgt spid="125"/>
                                        </p:tgtEl>
                                        <p:attrNameLst>
                                          <p:attrName>style.visibility</p:attrName>
                                        </p:attrNameLst>
                                      </p:cBhvr>
                                      <p:to>
                                        <p:strVal val="visible"/>
                                      </p:to>
                                    </p:set>
                                    <p:animEffect transition="in" filter="wipe(down)">
                                      <p:cBhvr>
                                        <p:cTn id="117" dur="500"/>
                                        <p:tgtEl>
                                          <p:spTgt spid="125"/>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121"/>
                                        </p:tgtEl>
                                        <p:attrNameLst>
                                          <p:attrName>style.visibility</p:attrName>
                                        </p:attrNameLst>
                                      </p:cBhvr>
                                      <p:to>
                                        <p:strVal val="visible"/>
                                      </p:to>
                                    </p:set>
                                    <p:animEffect transition="in" filter="wipe(left)">
                                      <p:cBhvr>
                                        <p:cTn id="122" dur="500"/>
                                        <p:tgtEl>
                                          <p:spTgt spid="121"/>
                                        </p:tgtEl>
                                      </p:cBhvr>
                                    </p:animEffect>
                                  </p:childTnLst>
                                </p:cTn>
                              </p:par>
                            </p:childTnLst>
                          </p:cTn>
                        </p:par>
                        <p:par>
                          <p:cTn id="123" fill="hold">
                            <p:stCondLst>
                              <p:cond delay="500"/>
                            </p:stCondLst>
                            <p:childTnLst>
                              <p:par>
                                <p:cTn id="124" presetID="22" presetClass="entr" presetSubtype="2" fill="hold" nodeType="afterEffect">
                                  <p:stCondLst>
                                    <p:cond delay="0"/>
                                  </p:stCondLst>
                                  <p:childTnLst>
                                    <p:set>
                                      <p:cBhvr>
                                        <p:cTn id="125" dur="1" fill="hold">
                                          <p:stCondLst>
                                            <p:cond delay="0"/>
                                          </p:stCondLst>
                                        </p:cTn>
                                        <p:tgtEl>
                                          <p:spTgt spid="119"/>
                                        </p:tgtEl>
                                        <p:attrNameLst>
                                          <p:attrName>style.visibility</p:attrName>
                                        </p:attrNameLst>
                                      </p:cBhvr>
                                      <p:to>
                                        <p:strVal val="visible"/>
                                      </p:to>
                                    </p:set>
                                    <p:animEffect transition="in" filter="wipe(right)">
                                      <p:cBhvr>
                                        <p:cTn id="126" dur="500"/>
                                        <p:tgtEl>
                                          <p:spTgt spid="119"/>
                                        </p:tgtEl>
                                      </p:cBhvr>
                                    </p:animEffect>
                                  </p:childTnLst>
                                </p:cTn>
                              </p:par>
                            </p:childTnLst>
                          </p:cTn>
                        </p:par>
                        <p:par>
                          <p:cTn id="127" fill="hold">
                            <p:stCondLst>
                              <p:cond delay="1000"/>
                            </p:stCondLst>
                            <p:childTnLst>
                              <p:par>
                                <p:cTn id="128" presetID="1" presetClass="entr" presetSubtype="0" fill="hold" grpId="0" nodeType="afterEffect">
                                  <p:stCondLst>
                                    <p:cond delay="0"/>
                                  </p:stCondLst>
                                  <p:childTnLst>
                                    <p:set>
                                      <p:cBhvr>
                                        <p:cTn id="129" dur="1" fill="hold">
                                          <p:stCondLst>
                                            <p:cond delay="0"/>
                                          </p:stCondLst>
                                        </p:cTn>
                                        <p:tgtEl>
                                          <p:spTgt spid="12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120"/>
                                        </p:tgtEl>
                                        <p:attrNameLst>
                                          <p:attrName>style.visibility</p:attrName>
                                        </p:attrNameLst>
                                      </p:cBhvr>
                                      <p:to>
                                        <p:strVal val="visible"/>
                                      </p:to>
                                    </p:set>
                                    <p:animEffect transition="in" filter="wipe(up)">
                                      <p:cBhvr>
                                        <p:cTn id="134" dur="500"/>
                                        <p:tgtEl>
                                          <p:spTgt spid="120"/>
                                        </p:tgtEl>
                                      </p:cBhvr>
                                    </p:animEffect>
                                  </p:childTnLst>
                                </p:cTn>
                              </p:par>
                            </p:childTnLst>
                          </p:cTn>
                        </p:par>
                        <p:par>
                          <p:cTn id="135" fill="hold">
                            <p:stCondLst>
                              <p:cond delay="500"/>
                            </p:stCondLst>
                            <p:childTnLst>
                              <p:par>
                                <p:cTn id="136" presetID="35" presetClass="emph" presetSubtype="0" fill="hold" nodeType="afterEffect">
                                  <p:stCondLst>
                                    <p:cond delay="0"/>
                                  </p:stCondLst>
                                  <p:childTnLst>
                                    <p:anim calcmode="discrete" valueType="str">
                                      <p:cBhvr>
                                        <p:cTn id="137" dur="1000" fill="hold"/>
                                        <p:tgtEl>
                                          <p:spTgt spid="120"/>
                                        </p:tgtEl>
                                        <p:attrNameLst>
                                          <p:attrName>style.visibility</p:attrName>
                                        </p:attrNameLst>
                                      </p:cBhvr>
                                      <p:tavLst>
                                        <p:tav tm="0">
                                          <p:val>
                                            <p:strVal val="hidden"/>
                                          </p:val>
                                        </p:tav>
                                        <p:tav tm="50000">
                                          <p:val>
                                            <p:strVal val="visible"/>
                                          </p:val>
                                        </p:tav>
                                      </p:tavLst>
                                    </p:anim>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122"/>
                                        </p:tgtEl>
                                        <p:attrNameLst>
                                          <p:attrName>style.visibility</p:attrName>
                                        </p:attrNameLst>
                                      </p:cBhvr>
                                      <p:to>
                                        <p:strVal val="visible"/>
                                      </p:to>
                                    </p:set>
                                    <p:animEffect transition="in" filter="wipe(down)">
                                      <p:cBhvr>
                                        <p:cTn id="142" dur="500"/>
                                        <p:tgtEl>
                                          <p:spTgt spid="122"/>
                                        </p:tgtEl>
                                      </p:cBhvr>
                                    </p:animEffect>
                                  </p:childTnLst>
                                </p:cTn>
                              </p:par>
                            </p:childTnLst>
                          </p:cTn>
                        </p:par>
                        <p:par>
                          <p:cTn id="143" fill="hold">
                            <p:stCondLst>
                              <p:cond delay="500"/>
                            </p:stCondLst>
                            <p:childTnLst>
                              <p:par>
                                <p:cTn id="144" presetID="35" presetClass="emph" presetSubtype="0" fill="hold" nodeType="afterEffect">
                                  <p:stCondLst>
                                    <p:cond delay="0"/>
                                  </p:stCondLst>
                                  <p:childTnLst>
                                    <p:anim calcmode="discrete" valueType="str">
                                      <p:cBhvr>
                                        <p:cTn id="145" dur="1000" fill="hold"/>
                                        <p:tgtEl>
                                          <p:spTgt spid="122"/>
                                        </p:tgtEl>
                                        <p:attrNameLst>
                                          <p:attrName>style.visibility</p:attrName>
                                        </p:attrNameLst>
                                      </p:cBhvr>
                                      <p:tavLst>
                                        <p:tav tm="0">
                                          <p:val>
                                            <p:strVal val="hidden"/>
                                          </p:val>
                                        </p:tav>
                                        <p:tav tm="50000">
                                          <p:val>
                                            <p:strVal val="visible"/>
                                          </p:val>
                                        </p:tav>
                                      </p:tavLst>
                                    </p:anim>
                                  </p:childTnLst>
                                </p:cTn>
                              </p:par>
                            </p:childTnLst>
                          </p:cTn>
                        </p:par>
                        <p:par>
                          <p:cTn id="146" fill="hold">
                            <p:stCondLst>
                              <p:cond delay="1500"/>
                            </p:stCondLst>
                            <p:childTnLst>
                              <p:par>
                                <p:cTn id="147" presetID="10" presetClass="entr" presetSubtype="0" fill="hold" grpId="0" nodeType="afterEffect">
                                  <p:stCondLst>
                                    <p:cond delay="0"/>
                                  </p:stCondLst>
                                  <p:childTnLst>
                                    <p:set>
                                      <p:cBhvr>
                                        <p:cTn id="148" dur="1" fill="hold">
                                          <p:stCondLst>
                                            <p:cond delay="0"/>
                                          </p:stCondLst>
                                        </p:cTn>
                                        <p:tgtEl>
                                          <p:spTgt spid="128"/>
                                        </p:tgtEl>
                                        <p:attrNameLst>
                                          <p:attrName>style.visibility</p:attrName>
                                        </p:attrNameLst>
                                      </p:cBhvr>
                                      <p:to>
                                        <p:strVal val="visible"/>
                                      </p:to>
                                    </p:set>
                                    <p:animEffect transition="in" filter="fade">
                                      <p:cBhvr>
                                        <p:cTn id="149" dur="1000"/>
                                        <p:tgtEl>
                                          <p:spTgt spid="128"/>
                                        </p:tgtEl>
                                      </p:cBhvr>
                                    </p:animEffect>
                                  </p:childTnLst>
                                </p:cTn>
                              </p:par>
                            </p:childTnLst>
                          </p:cTn>
                        </p:par>
                        <p:par>
                          <p:cTn id="150" fill="hold">
                            <p:stCondLst>
                              <p:cond delay="2500"/>
                            </p:stCondLst>
                            <p:childTnLst>
                              <p:par>
                                <p:cTn id="151" presetID="10" presetClass="entr" presetSubtype="0" fill="hold" grpId="0" nodeType="afterEffect">
                                  <p:stCondLst>
                                    <p:cond delay="0"/>
                                  </p:stCondLst>
                                  <p:childTnLst>
                                    <p:set>
                                      <p:cBhvr>
                                        <p:cTn id="152" dur="1" fill="hold">
                                          <p:stCondLst>
                                            <p:cond delay="0"/>
                                          </p:stCondLst>
                                        </p:cTn>
                                        <p:tgtEl>
                                          <p:spTgt spid="129">
                                            <p:txEl>
                                              <p:pRg st="0" end="0"/>
                                            </p:txEl>
                                          </p:spTgt>
                                        </p:tgtEl>
                                        <p:attrNameLst>
                                          <p:attrName>style.visibility</p:attrName>
                                        </p:attrNameLst>
                                      </p:cBhvr>
                                      <p:to>
                                        <p:strVal val="visible"/>
                                      </p:to>
                                    </p:set>
                                    <p:animEffect transition="in" filter="fade">
                                      <p:cBhvr>
                                        <p:cTn id="153" dur="10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4" grpId="1"/>
      <p:bldP spid="84" grpId="2"/>
      <p:bldP spid="102" grpId="0"/>
      <p:bldP spid="103" grpId="0"/>
      <p:bldP spid="105" grpId="0"/>
      <p:bldP spid="106" grpId="0"/>
      <p:bldP spid="109" grpId="0"/>
      <p:bldP spid="110" grpId="0"/>
      <p:bldP spid="111" grpId="0"/>
      <p:bldP spid="112" grpId="0"/>
      <p:bldP spid="113" grpId="0"/>
      <p:bldP spid="123" grpId="0"/>
      <p:bldP spid="124" grpId="0"/>
      <p:bldP spid="127" grpId="0"/>
      <p:bldP spid="128" grpId="0"/>
      <p:bldP spid="129"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8511F49C-19BA-4D7D-B3CD-1627912CC26C}"/>
              </a:ext>
            </a:extLst>
          </p:cNvPr>
          <p:cNvPicPr>
            <a:picLocks noChangeAspect="1"/>
          </p:cNvPicPr>
          <p:nvPr/>
        </p:nvPicPr>
        <p:blipFill>
          <a:blip r:embed="rId2"/>
          <a:stretch>
            <a:fillRect/>
          </a:stretch>
        </p:blipFill>
        <p:spPr>
          <a:xfrm>
            <a:off x="10010775" y="6105525"/>
            <a:ext cx="2181225" cy="752475"/>
          </a:xfrm>
          <a:prstGeom prst="rect">
            <a:avLst/>
          </a:prstGeom>
        </p:spPr>
      </p:pic>
      <p:sp>
        <p:nvSpPr>
          <p:cNvPr id="84" name="Text Box 80">
            <a:extLst>
              <a:ext uri="{FF2B5EF4-FFF2-40B4-BE49-F238E27FC236}">
                <a16:creationId xmlns:a16="http://schemas.microsoft.com/office/drawing/2014/main" id="{30C3809C-044F-4288-8E0F-15519C67ADE2}"/>
              </a:ext>
            </a:extLst>
          </p:cNvPr>
          <p:cNvSpPr txBox="1">
            <a:spLocks noChangeArrowheads="1"/>
          </p:cNvSpPr>
          <p:nvPr/>
        </p:nvSpPr>
        <p:spPr bwMode="auto">
          <a:xfrm>
            <a:off x="6286037" y="2168526"/>
            <a:ext cx="550667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spAutoFit/>
          </a:bodyPr>
          <a:lstStyle/>
          <a:p>
            <a:pPr>
              <a:spcBef>
                <a:spcPct val="50000"/>
              </a:spcBef>
            </a:pPr>
            <a:r>
              <a:rPr lang="zh-CN" altLang="en-US" sz="2400" dirty="0">
                <a:latin typeface="微软雅黑 Light" panose="020B0502040204020203" pitchFamily="34" charset="-122"/>
                <a:ea typeface="微软雅黑 Light" panose="020B0502040204020203" pitchFamily="34" charset="-122"/>
              </a:rPr>
              <a:t>赤道坐标系又被称作第二赤道坐标系，取天赤道为基本圈，选春分点♈为原点，它</a:t>
            </a:r>
            <a:r>
              <a:rPr lang="zh-CN" altLang="en-US" sz="2400" b="1" u="sng" dirty="0">
                <a:latin typeface="微软雅黑 Light" panose="020B0502040204020203" pitchFamily="34" charset="-122"/>
                <a:ea typeface="微软雅黑 Light" panose="020B0502040204020203" pitchFamily="34" charset="-122"/>
              </a:rPr>
              <a:t>不随观测地点和时间变化</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pPr>
              <a:spcBef>
                <a:spcPct val="50000"/>
              </a:spcBef>
            </a:pPr>
            <a:r>
              <a:rPr lang="zh-CN" altLang="en-US" sz="2400" dirty="0">
                <a:latin typeface="微软雅黑 Light" panose="020B0502040204020203" pitchFamily="34" charset="-122"/>
                <a:ea typeface="微软雅黑 Light" panose="020B0502040204020203" pitchFamily="34" charset="-122"/>
              </a:rPr>
              <a:t>天体</a:t>
            </a:r>
            <a:r>
              <a:rPr lang="en-US" altLang="zh-CN" sz="2400" dirty="0">
                <a:latin typeface="微软雅黑 Light" panose="020B0502040204020203" pitchFamily="34" charset="-122"/>
                <a:ea typeface="微软雅黑 Light" panose="020B0502040204020203" pitchFamily="34" charset="-122"/>
              </a:rPr>
              <a:t>X</a:t>
            </a:r>
            <a:r>
              <a:rPr lang="zh-CN" altLang="en-US" sz="2400" dirty="0">
                <a:latin typeface="微软雅黑 Light" panose="020B0502040204020203" pitchFamily="34" charset="-122"/>
                <a:ea typeface="微软雅黑 Light" panose="020B0502040204020203" pitchFamily="34" charset="-122"/>
              </a:rPr>
              <a:t>的第一坐标：称为赤经，记作</a:t>
            </a:r>
            <a:r>
              <a:rPr lang="en-US" altLang="zh-CN" sz="2400" dirty="0">
                <a:latin typeface="微软雅黑 Light" panose="020B0502040204020203" pitchFamily="34" charset="-122"/>
                <a:ea typeface="微软雅黑 Light" panose="020B0502040204020203" pitchFamily="34" charset="-122"/>
              </a:rPr>
              <a:t>α</a:t>
            </a:r>
            <a:r>
              <a:rPr lang="zh-CN" altLang="en-US" sz="2400" dirty="0">
                <a:latin typeface="微软雅黑 Light" panose="020B0502040204020203" pitchFamily="34" charset="-122"/>
                <a:ea typeface="微软雅黑 Light" panose="020B0502040204020203" pitchFamily="34" charset="-122"/>
              </a:rPr>
              <a:t>。</a:t>
            </a:r>
          </a:p>
          <a:p>
            <a:pPr>
              <a:spcBef>
                <a:spcPct val="50000"/>
              </a:spcBef>
            </a:pPr>
            <a:r>
              <a:rPr lang="zh-CN" altLang="en-US" sz="2400" dirty="0">
                <a:latin typeface="微软雅黑 Light" panose="020B0502040204020203" pitchFamily="34" charset="-122"/>
                <a:ea typeface="微软雅黑 Light" panose="020B0502040204020203" pitchFamily="34" charset="-122"/>
              </a:rPr>
              <a:t>天体</a:t>
            </a:r>
            <a:r>
              <a:rPr lang="en-US" altLang="zh-CN" sz="2400" dirty="0">
                <a:latin typeface="微软雅黑 Light" panose="020B0502040204020203" pitchFamily="34" charset="-122"/>
                <a:ea typeface="微软雅黑 Light" panose="020B0502040204020203" pitchFamily="34" charset="-122"/>
              </a:rPr>
              <a:t>X</a:t>
            </a:r>
            <a:r>
              <a:rPr lang="zh-CN" altLang="en-US" sz="2400" dirty="0">
                <a:latin typeface="微软雅黑 Light" panose="020B0502040204020203" pitchFamily="34" charset="-122"/>
                <a:ea typeface="微软雅黑 Light" panose="020B0502040204020203" pitchFamily="34" charset="-122"/>
              </a:rPr>
              <a:t>的第二坐标：称为赤纬，记作</a:t>
            </a:r>
            <a:r>
              <a:rPr lang="en-US" altLang="zh-CN" sz="2400" dirty="0">
                <a:latin typeface="微软雅黑 Light" panose="020B0502040204020203" pitchFamily="34" charset="-122"/>
                <a:ea typeface="微软雅黑 Light" panose="020B0502040204020203" pitchFamily="34" charset="-122"/>
              </a:rPr>
              <a:t>δ</a:t>
            </a:r>
            <a:r>
              <a:rPr lang="zh-CN" altLang="en-US" sz="2400" dirty="0">
                <a:latin typeface="微软雅黑 Light" panose="020B0502040204020203" pitchFamily="34" charset="-122"/>
                <a:ea typeface="微软雅黑 Light" panose="020B0502040204020203" pitchFamily="34" charset="-122"/>
              </a:rPr>
              <a:t>。 </a:t>
            </a:r>
          </a:p>
        </p:txBody>
      </p:sp>
      <p:sp>
        <p:nvSpPr>
          <p:cNvPr id="85" name="Rectangle 86">
            <a:extLst>
              <a:ext uri="{FF2B5EF4-FFF2-40B4-BE49-F238E27FC236}">
                <a16:creationId xmlns:a16="http://schemas.microsoft.com/office/drawing/2014/main" id="{85678DA3-DAB2-45B7-A7FE-87B9EB241AB1}"/>
              </a:ext>
            </a:extLst>
          </p:cNvPr>
          <p:cNvSpPr>
            <a:spLocks noChangeArrowheads="1"/>
          </p:cNvSpPr>
          <p:nvPr/>
        </p:nvSpPr>
        <p:spPr bwMode="auto">
          <a:xfrm>
            <a:off x="6704069" y="1291502"/>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、赤道坐标系（</a:t>
            </a:r>
            <a:r>
              <a:rPr lang="en-US" altLang="zh-CN" sz="2400" dirty="0">
                <a:latin typeface="微软雅黑" panose="020B0503020204020204" pitchFamily="34" charset="-122"/>
                <a:ea typeface="微软雅黑" panose="020B0503020204020204" pitchFamily="34" charset="-122"/>
              </a:rPr>
              <a:t>α  ,δ</a:t>
            </a:r>
            <a:r>
              <a:rPr lang="zh-CN" altLang="en-US" sz="2400" dirty="0">
                <a:latin typeface="微软雅黑" panose="020B0503020204020204" pitchFamily="34" charset="-122"/>
                <a:ea typeface="微软雅黑" panose="020B0503020204020204" pitchFamily="34" charset="-122"/>
              </a:rPr>
              <a:t>） </a:t>
            </a:r>
          </a:p>
        </p:txBody>
      </p:sp>
      <p:grpSp>
        <p:nvGrpSpPr>
          <p:cNvPr id="4" name="组合 3">
            <a:extLst>
              <a:ext uri="{FF2B5EF4-FFF2-40B4-BE49-F238E27FC236}">
                <a16:creationId xmlns:a16="http://schemas.microsoft.com/office/drawing/2014/main" id="{9AB0B64B-A2B1-4E5D-9BE6-7BF8B907830B}"/>
              </a:ext>
            </a:extLst>
          </p:cNvPr>
          <p:cNvGrpSpPr/>
          <p:nvPr/>
        </p:nvGrpSpPr>
        <p:grpSpPr>
          <a:xfrm>
            <a:off x="282575" y="601663"/>
            <a:ext cx="5813425" cy="6256337"/>
            <a:chOff x="458788" y="338138"/>
            <a:chExt cx="5813425" cy="6256337"/>
          </a:xfrm>
        </p:grpSpPr>
        <p:sp>
          <p:nvSpPr>
            <p:cNvPr id="36" name="Oval 3">
              <a:extLst>
                <a:ext uri="{FF2B5EF4-FFF2-40B4-BE49-F238E27FC236}">
                  <a16:creationId xmlns:a16="http://schemas.microsoft.com/office/drawing/2014/main" id="{13C06749-2A0B-423D-B948-828D5AF049FA}"/>
                </a:ext>
              </a:extLst>
            </p:cNvPr>
            <p:cNvSpPr>
              <a:spLocks noChangeArrowheads="1"/>
            </p:cNvSpPr>
            <p:nvPr/>
          </p:nvSpPr>
          <p:spPr bwMode="auto">
            <a:xfrm>
              <a:off x="815975" y="1101725"/>
              <a:ext cx="4929188" cy="4883150"/>
            </a:xfrm>
            <a:prstGeom prst="ellipse">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4">
              <a:extLst>
                <a:ext uri="{FF2B5EF4-FFF2-40B4-BE49-F238E27FC236}">
                  <a16:creationId xmlns:a16="http://schemas.microsoft.com/office/drawing/2014/main" id="{A3690F07-9192-4F96-AC9F-E3CCA6315002}"/>
                </a:ext>
              </a:extLst>
            </p:cNvPr>
            <p:cNvSpPr>
              <a:spLocks noChangeShapeType="1"/>
            </p:cNvSpPr>
            <p:nvPr/>
          </p:nvSpPr>
          <p:spPr bwMode="auto">
            <a:xfrm>
              <a:off x="3279775" y="338138"/>
              <a:ext cx="1588" cy="62563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5">
              <a:extLst>
                <a:ext uri="{FF2B5EF4-FFF2-40B4-BE49-F238E27FC236}">
                  <a16:creationId xmlns:a16="http://schemas.microsoft.com/office/drawing/2014/main" id="{86B4E8BD-0EF5-4FBF-883D-E488142D484F}"/>
                </a:ext>
              </a:extLst>
            </p:cNvPr>
            <p:cNvSpPr>
              <a:spLocks noChangeShapeType="1"/>
            </p:cNvSpPr>
            <p:nvPr/>
          </p:nvSpPr>
          <p:spPr bwMode="auto">
            <a:xfrm>
              <a:off x="830263" y="3530600"/>
              <a:ext cx="4929187"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6">
              <a:extLst>
                <a:ext uri="{FF2B5EF4-FFF2-40B4-BE49-F238E27FC236}">
                  <a16:creationId xmlns:a16="http://schemas.microsoft.com/office/drawing/2014/main" id="{9DF104D4-C320-4132-811D-7CEB57B782E2}"/>
                </a:ext>
              </a:extLst>
            </p:cNvPr>
            <p:cNvSpPr>
              <a:spLocks noChangeShapeType="1"/>
            </p:cNvSpPr>
            <p:nvPr/>
          </p:nvSpPr>
          <p:spPr bwMode="auto">
            <a:xfrm>
              <a:off x="463550" y="1690688"/>
              <a:ext cx="5808663" cy="38147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Text Box 7">
              <a:extLst>
                <a:ext uri="{FF2B5EF4-FFF2-40B4-BE49-F238E27FC236}">
                  <a16:creationId xmlns:a16="http://schemas.microsoft.com/office/drawing/2014/main" id="{B1A00C63-D64E-4974-9BC3-E6A8B4607215}"/>
                </a:ext>
              </a:extLst>
            </p:cNvPr>
            <p:cNvSpPr txBox="1">
              <a:spLocks noChangeArrowheads="1"/>
            </p:cNvSpPr>
            <p:nvPr/>
          </p:nvSpPr>
          <p:spPr bwMode="auto">
            <a:xfrm>
              <a:off x="3279775" y="642938"/>
              <a:ext cx="354013"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Z</a:t>
              </a:r>
              <a:endParaRPr lang="en-US" altLang="zh-CN"/>
            </a:p>
          </p:txBody>
        </p:sp>
        <p:sp>
          <p:nvSpPr>
            <p:cNvPr id="41" name="Text Box 8">
              <a:extLst>
                <a:ext uri="{FF2B5EF4-FFF2-40B4-BE49-F238E27FC236}">
                  <a16:creationId xmlns:a16="http://schemas.microsoft.com/office/drawing/2014/main" id="{831B8DD6-C985-4393-A41A-A7E606A180AF}"/>
                </a:ext>
              </a:extLst>
            </p:cNvPr>
            <p:cNvSpPr txBox="1">
              <a:spLocks noChangeArrowheads="1"/>
            </p:cNvSpPr>
            <p:nvPr/>
          </p:nvSpPr>
          <p:spPr bwMode="auto">
            <a:xfrm>
              <a:off x="463550" y="1254125"/>
              <a:ext cx="35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P</a:t>
              </a:r>
              <a:endParaRPr lang="en-US" altLang="zh-CN"/>
            </a:p>
          </p:txBody>
        </p:sp>
        <p:sp>
          <p:nvSpPr>
            <p:cNvPr id="43" name="Text Box 10">
              <a:extLst>
                <a:ext uri="{FF2B5EF4-FFF2-40B4-BE49-F238E27FC236}">
                  <a16:creationId xmlns:a16="http://schemas.microsoft.com/office/drawing/2014/main" id="{2D4BFBCB-586E-4AF0-A1FA-DC90E1FFE21A}"/>
                </a:ext>
              </a:extLst>
            </p:cNvPr>
            <p:cNvSpPr txBox="1">
              <a:spLocks noChangeArrowheads="1"/>
            </p:cNvSpPr>
            <p:nvPr/>
          </p:nvSpPr>
          <p:spPr bwMode="auto">
            <a:xfrm>
              <a:off x="4687888" y="1101725"/>
              <a:ext cx="35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Q</a:t>
              </a:r>
              <a:endParaRPr lang="en-US" altLang="zh-CN"/>
            </a:p>
          </p:txBody>
        </p:sp>
        <p:sp>
          <p:nvSpPr>
            <p:cNvPr id="44" name="Text Box 11">
              <a:extLst>
                <a:ext uri="{FF2B5EF4-FFF2-40B4-BE49-F238E27FC236}">
                  <a16:creationId xmlns:a16="http://schemas.microsoft.com/office/drawing/2014/main" id="{6EBF2A06-C65E-4A14-AF65-DDC2D066FF6C}"/>
                </a:ext>
              </a:extLst>
            </p:cNvPr>
            <p:cNvSpPr txBox="1">
              <a:spLocks noChangeArrowheads="1"/>
            </p:cNvSpPr>
            <p:nvPr/>
          </p:nvSpPr>
          <p:spPr bwMode="auto">
            <a:xfrm>
              <a:off x="1520825" y="5678488"/>
              <a:ext cx="7032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Q</a:t>
              </a:r>
              <a:r>
                <a:rPr lang="en-US" altLang="zh-CN" sz="1300" b="0">
                  <a:latin typeface="MS Mincho" panose="02020609040205080304" pitchFamily="49" charset="-128"/>
                  <a:ea typeface="MS Mincho" panose="02020609040205080304" pitchFamily="49" charset="-128"/>
                </a:rPr>
                <a:t>´</a:t>
              </a:r>
              <a:endParaRPr lang="en-US" altLang="zh-CN"/>
            </a:p>
          </p:txBody>
        </p:sp>
        <p:sp>
          <p:nvSpPr>
            <p:cNvPr id="46" name="Text Box 13">
              <a:extLst>
                <a:ext uri="{FF2B5EF4-FFF2-40B4-BE49-F238E27FC236}">
                  <a16:creationId xmlns:a16="http://schemas.microsoft.com/office/drawing/2014/main" id="{4887403F-B6AE-4982-8224-ECC7A6481E7F}"/>
                </a:ext>
              </a:extLst>
            </p:cNvPr>
            <p:cNvSpPr txBox="1">
              <a:spLocks noChangeArrowheads="1"/>
            </p:cNvSpPr>
            <p:nvPr/>
          </p:nvSpPr>
          <p:spPr bwMode="auto">
            <a:xfrm>
              <a:off x="3775075" y="3935413"/>
              <a:ext cx="354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dirty="0">
                  <a:solidFill>
                    <a:srgbClr val="993366"/>
                  </a:solidFill>
                  <a:latin typeface="宋体" panose="02010600030101010101" pitchFamily="2" charset="-122"/>
                </a:rPr>
                <a:t>♈</a:t>
              </a:r>
              <a:endParaRPr lang="en-US" altLang="zh-CN" dirty="0"/>
            </a:p>
          </p:txBody>
        </p:sp>
        <p:sp>
          <p:nvSpPr>
            <p:cNvPr id="47" name="Text Box 14">
              <a:extLst>
                <a:ext uri="{FF2B5EF4-FFF2-40B4-BE49-F238E27FC236}">
                  <a16:creationId xmlns:a16="http://schemas.microsoft.com/office/drawing/2014/main" id="{0D6B971D-7F7D-4AE1-B023-7A55DC50B7B0}"/>
                </a:ext>
              </a:extLst>
            </p:cNvPr>
            <p:cNvSpPr txBox="1">
              <a:spLocks noChangeArrowheads="1"/>
            </p:cNvSpPr>
            <p:nvPr/>
          </p:nvSpPr>
          <p:spPr bwMode="auto">
            <a:xfrm>
              <a:off x="5721350" y="3311525"/>
              <a:ext cx="35401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S</a:t>
              </a:r>
              <a:endParaRPr lang="en-US" altLang="zh-CN"/>
            </a:p>
          </p:txBody>
        </p:sp>
        <p:sp>
          <p:nvSpPr>
            <p:cNvPr id="48" name="Text Box 15">
              <a:extLst>
                <a:ext uri="{FF2B5EF4-FFF2-40B4-BE49-F238E27FC236}">
                  <a16:creationId xmlns:a16="http://schemas.microsoft.com/office/drawing/2014/main" id="{FB33833A-BF6B-4F18-8AE6-8B5116F7B7DE}"/>
                </a:ext>
              </a:extLst>
            </p:cNvPr>
            <p:cNvSpPr txBox="1">
              <a:spLocks noChangeArrowheads="1"/>
            </p:cNvSpPr>
            <p:nvPr/>
          </p:nvSpPr>
          <p:spPr bwMode="auto">
            <a:xfrm>
              <a:off x="5567363" y="4764088"/>
              <a:ext cx="7048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P</a:t>
              </a:r>
              <a:r>
                <a:rPr lang="en-US" altLang="zh-CN" sz="1300" b="0">
                  <a:latin typeface="MS Mincho" panose="02020609040205080304" pitchFamily="49" charset="-128"/>
                  <a:ea typeface="MS Mincho" panose="02020609040205080304" pitchFamily="49" charset="-128"/>
                </a:rPr>
                <a:t>´</a:t>
              </a:r>
              <a:endParaRPr lang="en-US" altLang="zh-CN"/>
            </a:p>
          </p:txBody>
        </p:sp>
        <p:sp>
          <p:nvSpPr>
            <p:cNvPr id="49" name="Text Box 16">
              <a:extLst>
                <a:ext uri="{FF2B5EF4-FFF2-40B4-BE49-F238E27FC236}">
                  <a16:creationId xmlns:a16="http://schemas.microsoft.com/office/drawing/2014/main" id="{B72A6864-EA3F-4B9E-B2F4-D715D1DF79C6}"/>
                </a:ext>
              </a:extLst>
            </p:cNvPr>
            <p:cNvSpPr txBox="1">
              <a:spLocks noChangeArrowheads="1"/>
            </p:cNvSpPr>
            <p:nvPr/>
          </p:nvSpPr>
          <p:spPr bwMode="auto">
            <a:xfrm>
              <a:off x="3279775" y="6137275"/>
              <a:ext cx="88106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Z</a:t>
              </a:r>
              <a:r>
                <a:rPr lang="en-US" altLang="zh-CN" sz="1300" b="0">
                  <a:latin typeface="MS Mincho" panose="02020609040205080304" pitchFamily="49" charset="-128"/>
                  <a:ea typeface="MS Mincho" panose="02020609040205080304" pitchFamily="49" charset="-128"/>
                </a:rPr>
                <a:t>´</a:t>
              </a:r>
              <a:endParaRPr lang="en-US" altLang="zh-CN"/>
            </a:p>
          </p:txBody>
        </p:sp>
        <p:sp>
          <p:nvSpPr>
            <p:cNvPr id="50" name="Text Box 17">
              <a:extLst>
                <a:ext uri="{FF2B5EF4-FFF2-40B4-BE49-F238E27FC236}">
                  <a16:creationId xmlns:a16="http://schemas.microsoft.com/office/drawing/2014/main" id="{A22F9344-8B69-4CC6-847E-5145603FB329}"/>
                </a:ext>
              </a:extLst>
            </p:cNvPr>
            <p:cNvSpPr txBox="1">
              <a:spLocks noChangeArrowheads="1"/>
            </p:cNvSpPr>
            <p:nvPr/>
          </p:nvSpPr>
          <p:spPr bwMode="auto">
            <a:xfrm>
              <a:off x="2400300" y="5830888"/>
              <a:ext cx="35560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solidFill>
                    <a:srgbClr val="993366"/>
                  </a:solidFill>
                  <a:latin typeface="宋体" panose="02010600030101010101" pitchFamily="2" charset="-122"/>
                </a:rPr>
                <a:t>♑</a:t>
              </a:r>
              <a:endParaRPr lang="en-US" altLang="zh-CN"/>
            </a:p>
          </p:txBody>
        </p:sp>
        <p:sp>
          <p:nvSpPr>
            <p:cNvPr id="51" name="Text Box 18">
              <a:extLst>
                <a:ext uri="{FF2B5EF4-FFF2-40B4-BE49-F238E27FC236}">
                  <a16:creationId xmlns:a16="http://schemas.microsoft.com/office/drawing/2014/main" id="{D7EA2293-6199-4944-BF4F-4165D2229FED}"/>
                </a:ext>
              </a:extLst>
            </p:cNvPr>
            <p:cNvSpPr txBox="1">
              <a:spLocks noChangeArrowheads="1"/>
            </p:cNvSpPr>
            <p:nvPr/>
          </p:nvSpPr>
          <p:spPr bwMode="auto">
            <a:xfrm>
              <a:off x="458788" y="3275013"/>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N</a:t>
              </a:r>
              <a:endParaRPr lang="en-US" altLang="zh-CN"/>
            </a:p>
          </p:txBody>
        </p:sp>
        <p:sp>
          <p:nvSpPr>
            <p:cNvPr id="52" name="Arc 19">
              <a:extLst>
                <a:ext uri="{FF2B5EF4-FFF2-40B4-BE49-F238E27FC236}">
                  <a16:creationId xmlns:a16="http://schemas.microsoft.com/office/drawing/2014/main" id="{F7D852B0-F384-48AE-A8BA-84933DC14FC1}"/>
                </a:ext>
              </a:extLst>
            </p:cNvPr>
            <p:cNvSpPr>
              <a:spLocks/>
            </p:cNvSpPr>
            <p:nvPr/>
          </p:nvSpPr>
          <p:spPr bwMode="auto">
            <a:xfrm rot="877289" flipH="1">
              <a:off x="2363788" y="1271588"/>
              <a:ext cx="2379662" cy="4657725"/>
            </a:xfrm>
            <a:custGeom>
              <a:avLst/>
              <a:gdLst>
                <a:gd name="G0" fmla="+- 0 0 0"/>
                <a:gd name="G1" fmla="+- 20435 0 0"/>
                <a:gd name="G2" fmla="+- 21600 0 0"/>
                <a:gd name="T0" fmla="*/ 6997 w 21600"/>
                <a:gd name="T1" fmla="*/ 0 h 27855"/>
                <a:gd name="T2" fmla="*/ 20286 w 21600"/>
                <a:gd name="T3" fmla="*/ 27855 h 27855"/>
                <a:gd name="T4" fmla="*/ 0 w 21600"/>
                <a:gd name="T5" fmla="*/ 20435 h 27855"/>
              </a:gdLst>
              <a:ahLst/>
              <a:cxnLst>
                <a:cxn ang="0">
                  <a:pos x="T0" y="T1"/>
                </a:cxn>
                <a:cxn ang="0">
                  <a:pos x="T2" y="T3"/>
                </a:cxn>
                <a:cxn ang="0">
                  <a:pos x="T4" y="T5"/>
                </a:cxn>
              </a:cxnLst>
              <a:rect l="0" t="0" r="r" b="b"/>
              <a:pathLst>
                <a:path w="21600" h="27855" fill="none" extrusionOk="0">
                  <a:moveTo>
                    <a:pt x="6997" y="-1"/>
                  </a:moveTo>
                  <a:cubicBezTo>
                    <a:pt x="15731" y="2990"/>
                    <a:pt x="21600" y="11202"/>
                    <a:pt x="21600" y="20435"/>
                  </a:cubicBezTo>
                  <a:cubicBezTo>
                    <a:pt x="21600" y="22966"/>
                    <a:pt x="21155" y="25477"/>
                    <a:pt x="20285" y="27854"/>
                  </a:cubicBezTo>
                </a:path>
                <a:path w="21600" h="27855" stroke="0" extrusionOk="0">
                  <a:moveTo>
                    <a:pt x="6997" y="-1"/>
                  </a:moveTo>
                  <a:cubicBezTo>
                    <a:pt x="15731" y="2990"/>
                    <a:pt x="21600" y="11202"/>
                    <a:pt x="21600" y="20435"/>
                  </a:cubicBezTo>
                  <a:cubicBezTo>
                    <a:pt x="21600" y="22966"/>
                    <a:pt x="21155" y="25477"/>
                    <a:pt x="20285" y="27854"/>
                  </a:cubicBezTo>
                  <a:lnTo>
                    <a:pt x="0" y="20435"/>
                  </a:lnTo>
                  <a:close/>
                </a:path>
              </a:pathLst>
            </a:custGeom>
            <a:noFill/>
            <a:ln w="15875">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 name="Arc 20">
              <a:extLst>
                <a:ext uri="{FF2B5EF4-FFF2-40B4-BE49-F238E27FC236}">
                  <a16:creationId xmlns:a16="http://schemas.microsoft.com/office/drawing/2014/main" id="{304D9334-7720-4187-A521-BD29E546577F}"/>
                </a:ext>
              </a:extLst>
            </p:cNvPr>
            <p:cNvSpPr>
              <a:spLocks/>
            </p:cNvSpPr>
            <p:nvPr/>
          </p:nvSpPr>
          <p:spPr bwMode="auto">
            <a:xfrm rot="11696091" flipH="1">
              <a:off x="1763713" y="1101725"/>
              <a:ext cx="2392362" cy="4694238"/>
            </a:xfrm>
            <a:custGeom>
              <a:avLst/>
              <a:gdLst>
                <a:gd name="G0" fmla="+- 0 0 0"/>
                <a:gd name="G1" fmla="+- 20309 0 0"/>
                <a:gd name="G2" fmla="+- 21600 0 0"/>
                <a:gd name="T0" fmla="*/ 7356 w 21600"/>
                <a:gd name="T1" fmla="*/ 0 h 28179"/>
                <a:gd name="T2" fmla="*/ 20115 w 21600"/>
                <a:gd name="T3" fmla="*/ 28179 h 28179"/>
                <a:gd name="T4" fmla="*/ 0 w 21600"/>
                <a:gd name="T5" fmla="*/ 20309 h 28179"/>
              </a:gdLst>
              <a:ahLst/>
              <a:cxnLst>
                <a:cxn ang="0">
                  <a:pos x="T0" y="T1"/>
                </a:cxn>
                <a:cxn ang="0">
                  <a:pos x="T2" y="T3"/>
                </a:cxn>
                <a:cxn ang="0">
                  <a:pos x="T4" y="T5"/>
                </a:cxn>
              </a:cxnLst>
              <a:rect l="0" t="0" r="r" b="b"/>
              <a:pathLst>
                <a:path w="21600" h="28179" fill="none" extrusionOk="0">
                  <a:moveTo>
                    <a:pt x="7355" y="0"/>
                  </a:moveTo>
                  <a:cubicBezTo>
                    <a:pt x="15905" y="3096"/>
                    <a:pt x="21600" y="11216"/>
                    <a:pt x="21600" y="20309"/>
                  </a:cubicBezTo>
                  <a:cubicBezTo>
                    <a:pt x="21600" y="23001"/>
                    <a:pt x="21096" y="25671"/>
                    <a:pt x="20115" y="28179"/>
                  </a:cubicBezTo>
                </a:path>
                <a:path w="21600" h="28179" stroke="0" extrusionOk="0">
                  <a:moveTo>
                    <a:pt x="7355" y="0"/>
                  </a:moveTo>
                  <a:cubicBezTo>
                    <a:pt x="15905" y="3096"/>
                    <a:pt x="21600" y="11216"/>
                    <a:pt x="21600" y="20309"/>
                  </a:cubicBezTo>
                  <a:cubicBezTo>
                    <a:pt x="21600" y="23001"/>
                    <a:pt x="21096" y="25671"/>
                    <a:pt x="20115" y="28179"/>
                  </a:cubicBezTo>
                  <a:lnTo>
                    <a:pt x="0" y="20309"/>
                  </a:lnTo>
                  <a:close/>
                </a:path>
              </a:pathLst>
            </a:custGeom>
            <a:noFill/>
            <a:ln w="158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 name="Arc 21">
              <a:extLst>
                <a:ext uri="{FF2B5EF4-FFF2-40B4-BE49-F238E27FC236}">
                  <a16:creationId xmlns:a16="http://schemas.microsoft.com/office/drawing/2014/main" id="{C9015161-11A6-48E3-B9A8-840412D73652}"/>
                </a:ext>
              </a:extLst>
            </p:cNvPr>
            <p:cNvSpPr>
              <a:spLocks/>
            </p:cNvSpPr>
            <p:nvPr/>
          </p:nvSpPr>
          <p:spPr bwMode="auto">
            <a:xfrm rot="21370460" flipH="1">
              <a:off x="2454275" y="1162050"/>
              <a:ext cx="2138363" cy="4765675"/>
            </a:xfrm>
            <a:custGeom>
              <a:avLst/>
              <a:gdLst>
                <a:gd name="G0" fmla="+- 0 0 0"/>
                <a:gd name="G1" fmla="+- 20435 0 0"/>
                <a:gd name="G2" fmla="+- 21600 0 0"/>
                <a:gd name="T0" fmla="*/ 6997 w 21600"/>
                <a:gd name="T1" fmla="*/ 0 h 28504"/>
                <a:gd name="T2" fmla="*/ 20036 w 21600"/>
                <a:gd name="T3" fmla="*/ 28504 h 28504"/>
                <a:gd name="T4" fmla="*/ 0 w 21600"/>
                <a:gd name="T5" fmla="*/ 20435 h 28504"/>
              </a:gdLst>
              <a:ahLst/>
              <a:cxnLst>
                <a:cxn ang="0">
                  <a:pos x="T0" y="T1"/>
                </a:cxn>
                <a:cxn ang="0">
                  <a:pos x="T2" y="T3"/>
                </a:cxn>
                <a:cxn ang="0">
                  <a:pos x="T4" y="T5"/>
                </a:cxn>
              </a:cxnLst>
              <a:rect l="0" t="0" r="r" b="b"/>
              <a:pathLst>
                <a:path w="21600" h="28504" fill="none" extrusionOk="0">
                  <a:moveTo>
                    <a:pt x="6997" y="-1"/>
                  </a:moveTo>
                  <a:cubicBezTo>
                    <a:pt x="15731" y="2990"/>
                    <a:pt x="21600" y="11202"/>
                    <a:pt x="21600" y="20435"/>
                  </a:cubicBezTo>
                  <a:cubicBezTo>
                    <a:pt x="21600" y="23199"/>
                    <a:pt x="21069" y="25939"/>
                    <a:pt x="20036" y="28504"/>
                  </a:cubicBezTo>
                </a:path>
                <a:path w="21600" h="28504" stroke="0" extrusionOk="0">
                  <a:moveTo>
                    <a:pt x="6997" y="-1"/>
                  </a:moveTo>
                  <a:cubicBezTo>
                    <a:pt x="15731" y="2990"/>
                    <a:pt x="21600" y="11202"/>
                    <a:pt x="21600" y="20435"/>
                  </a:cubicBezTo>
                  <a:cubicBezTo>
                    <a:pt x="21600" y="23199"/>
                    <a:pt x="21069" y="25939"/>
                    <a:pt x="20036" y="28504"/>
                  </a:cubicBezTo>
                  <a:lnTo>
                    <a:pt x="0" y="20435"/>
                  </a:lnTo>
                  <a:close/>
                </a:path>
              </a:pathLst>
            </a:custGeom>
            <a:noFill/>
            <a:ln w="15875">
              <a:solidFill>
                <a:srgbClr val="FF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 name="Arc 22">
              <a:extLst>
                <a:ext uri="{FF2B5EF4-FFF2-40B4-BE49-F238E27FC236}">
                  <a16:creationId xmlns:a16="http://schemas.microsoft.com/office/drawing/2014/main" id="{CAD687D6-890C-4FE5-8E59-AB99134E20E5}"/>
                </a:ext>
              </a:extLst>
            </p:cNvPr>
            <p:cNvSpPr>
              <a:spLocks/>
            </p:cNvSpPr>
            <p:nvPr/>
          </p:nvSpPr>
          <p:spPr bwMode="auto">
            <a:xfrm rot="10607703" flipH="1">
              <a:off x="2068513" y="1182688"/>
              <a:ext cx="1955800" cy="4746625"/>
            </a:xfrm>
            <a:custGeom>
              <a:avLst/>
              <a:gdLst>
                <a:gd name="G0" fmla="+- 0 0 0"/>
                <a:gd name="G1" fmla="+- 20632 0 0"/>
                <a:gd name="G2" fmla="+- 21600 0 0"/>
                <a:gd name="T0" fmla="*/ 6395 w 21600"/>
                <a:gd name="T1" fmla="*/ 0 h 28502"/>
                <a:gd name="T2" fmla="*/ 20115 w 21600"/>
                <a:gd name="T3" fmla="*/ 28502 h 28502"/>
                <a:gd name="T4" fmla="*/ 0 w 21600"/>
                <a:gd name="T5" fmla="*/ 20632 h 28502"/>
              </a:gdLst>
              <a:ahLst/>
              <a:cxnLst>
                <a:cxn ang="0">
                  <a:pos x="T0" y="T1"/>
                </a:cxn>
                <a:cxn ang="0">
                  <a:pos x="T2" y="T3"/>
                </a:cxn>
                <a:cxn ang="0">
                  <a:pos x="T4" y="T5"/>
                </a:cxn>
              </a:cxnLst>
              <a:rect l="0" t="0" r="r" b="b"/>
              <a:pathLst>
                <a:path w="21600" h="28502" fill="none" extrusionOk="0">
                  <a:moveTo>
                    <a:pt x="6394" y="0"/>
                  </a:moveTo>
                  <a:cubicBezTo>
                    <a:pt x="15436" y="2802"/>
                    <a:pt x="21600" y="11165"/>
                    <a:pt x="21600" y="20632"/>
                  </a:cubicBezTo>
                  <a:cubicBezTo>
                    <a:pt x="21600" y="23324"/>
                    <a:pt x="21096" y="25994"/>
                    <a:pt x="20115" y="28502"/>
                  </a:cubicBezTo>
                </a:path>
                <a:path w="21600" h="28502" stroke="0" extrusionOk="0">
                  <a:moveTo>
                    <a:pt x="6394" y="0"/>
                  </a:moveTo>
                  <a:cubicBezTo>
                    <a:pt x="15436" y="2802"/>
                    <a:pt x="21600" y="11165"/>
                    <a:pt x="21600" y="20632"/>
                  </a:cubicBezTo>
                  <a:cubicBezTo>
                    <a:pt x="21600" y="23324"/>
                    <a:pt x="21096" y="25994"/>
                    <a:pt x="20115" y="28502"/>
                  </a:cubicBezTo>
                  <a:lnTo>
                    <a:pt x="0" y="20632"/>
                  </a:lnTo>
                  <a:close/>
                </a:path>
              </a:pathLst>
            </a:custGeom>
            <a:noFill/>
            <a:ln w="15875">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 name="AutoShape 23">
              <a:extLst>
                <a:ext uri="{FF2B5EF4-FFF2-40B4-BE49-F238E27FC236}">
                  <a16:creationId xmlns:a16="http://schemas.microsoft.com/office/drawing/2014/main" id="{76C37217-B61D-4459-A433-E974CD593639}"/>
                </a:ext>
              </a:extLst>
            </p:cNvPr>
            <p:cNvSpPr>
              <a:spLocks noChangeArrowheads="1"/>
            </p:cNvSpPr>
            <p:nvPr/>
          </p:nvSpPr>
          <p:spPr bwMode="auto">
            <a:xfrm>
              <a:off x="4071938" y="2174875"/>
              <a:ext cx="136525" cy="234950"/>
            </a:xfrm>
            <a:prstGeom prst="star4">
              <a:avLst>
                <a:gd name="adj" fmla="val 12500"/>
              </a:avLst>
            </a:prstGeom>
            <a:solidFill>
              <a:srgbClr val="FFFFFF"/>
            </a:soli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7" name="Arc 24">
              <a:extLst>
                <a:ext uri="{FF2B5EF4-FFF2-40B4-BE49-F238E27FC236}">
                  <a16:creationId xmlns:a16="http://schemas.microsoft.com/office/drawing/2014/main" id="{0FFE3BA9-791B-4A0F-8D2B-9EB95C14668C}"/>
                </a:ext>
              </a:extLst>
            </p:cNvPr>
            <p:cNvSpPr>
              <a:spLocks/>
            </p:cNvSpPr>
            <p:nvPr/>
          </p:nvSpPr>
          <p:spPr bwMode="auto">
            <a:xfrm rot="17976725" flipH="1">
              <a:off x="2028032" y="1381919"/>
              <a:ext cx="2205037" cy="4854575"/>
            </a:xfrm>
            <a:custGeom>
              <a:avLst/>
              <a:gdLst>
                <a:gd name="G0" fmla="+- 0 0 0"/>
                <a:gd name="G1" fmla="+- 20435 0 0"/>
                <a:gd name="G2" fmla="+- 21600 0 0"/>
                <a:gd name="T0" fmla="*/ 6997 w 21600"/>
                <a:gd name="T1" fmla="*/ 0 h 39697"/>
                <a:gd name="T2" fmla="*/ 9775 w 21600"/>
                <a:gd name="T3" fmla="*/ 39697 h 39697"/>
                <a:gd name="T4" fmla="*/ 0 w 21600"/>
                <a:gd name="T5" fmla="*/ 20435 h 39697"/>
              </a:gdLst>
              <a:ahLst/>
              <a:cxnLst>
                <a:cxn ang="0">
                  <a:pos x="T0" y="T1"/>
                </a:cxn>
                <a:cxn ang="0">
                  <a:pos x="T2" y="T3"/>
                </a:cxn>
                <a:cxn ang="0">
                  <a:pos x="T4" y="T5"/>
                </a:cxn>
              </a:cxnLst>
              <a:rect l="0" t="0" r="r" b="b"/>
              <a:pathLst>
                <a:path w="21600" h="39697" fill="none" extrusionOk="0">
                  <a:moveTo>
                    <a:pt x="6997" y="-1"/>
                  </a:moveTo>
                  <a:cubicBezTo>
                    <a:pt x="15731" y="2990"/>
                    <a:pt x="21600" y="11202"/>
                    <a:pt x="21600" y="20435"/>
                  </a:cubicBezTo>
                  <a:cubicBezTo>
                    <a:pt x="21600" y="28570"/>
                    <a:pt x="17029" y="36015"/>
                    <a:pt x="9774" y="39696"/>
                  </a:cubicBezTo>
                </a:path>
                <a:path w="21600" h="39697" stroke="0" extrusionOk="0">
                  <a:moveTo>
                    <a:pt x="6997" y="-1"/>
                  </a:moveTo>
                  <a:cubicBezTo>
                    <a:pt x="15731" y="2990"/>
                    <a:pt x="21600" y="11202"/>
                    <a:pt x="21600" y="20435"/>
                  </a:cubicBezTo>
                  <a:cubicBezTo>
                    <a:pt x="21600" y="28570"/>
                    <a:pt x="17029" y="36015"/>
                    <a:pt x="9774" y="39696"/>
                  </a:cubicBezTo>
                  <a:lnTo>
                    <a:pt x="0" y="20435"/>
                  </a:lnTo>
                  <a:close/>
                </a:path>
              </a:pathLst>
            </a:custGeom>
            <a:noFill/>
            <a:ln w="15875">
              <a:solidFill>
                <a:srgbClr val="00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 name="Arc 26">
              <a:extLst>
                <a:ext uri="{FF2B5EF4-FFF2-40B4-BE49-F238E27FC236}">
                  <a16:creationId xmlns:a16="http://schemas.microsoft.com/office/drawing/2014/main" id="{3237B542-83C6-4974-809F-7A0883E343F9}"/>
                </a:ext>
              </a:extLst>
            </p:cNvPr>
            <p:cNvSpPr>
              <a:spLocks/>
            </p:cNvSpPr>
            <p:nvPr/>
          </p:nvSpPr>
          <p:spPr bwMode="auto">
            <a:xfrm rot="6852965" flipH="1">
              <a:off x="1901032" y="1031081"/>
              <a:ext cx="2846388" cy="4829175"/>
            </a:xfrm>
            <a:custGeom>
              <a:avLst/>
              <a:gdLst>
                <a:gd name="G0" fmla="+- 0 0 0"/>
                <a:gd name="G1" fmla="+- 20331 0 0"/>
                <a:gd name="G2" fmla="+- 21600 0 0"/>
                <a:gd name="T0" fmla="*/ 7294 w 21600"/>
                <a:gd name="T1" fmla="*/ 0 h 37460"/>
                <a:gd name="T2" fmla="*/ 13159 w 21600"/>
                <a:gd name="T3" fmla="*/ 37460 h 37460"/>
                <a:gd name="T4" fmla="*/ 0 w 21600"/>
                <a:gd name="T5" fmla="*/ 20331 h 37460"/>
              </a:gdLst>
              <a:ahLst/>
              <a:cxnLst>
                <a:cxn ang="0">
                  <a:pos x="T0" y="T1"/>
                </a:cxn>
                <a:cxn ang="0">
                  <a:pos x="T2" y="T3"/>
                </a:cxn>
                <a:cxn ang="0">
                  <a:pos x="T4" y="T5"/>
                </a:cxn>
              </a:cxnLst>
              <a:rect l="0" t="0" r="r" b="b"/>
              <a:pathLst>
                <a:path w="21600" h="37460" fill="none" extrusionOk="0">
                  <a:moveTo>
                    <a:pt x="7294" y="-1"/>
                  </a:moveTo>
                  <a:cubicBezTo>
                    <a:pt x="15875" y="3078"/>
                    <a:pt x="21600" y="11213"/>
                    <a:pt x="21600" y="20331"/>
                  </a:cubicBezTo>
                  <a:cubicBezTo>
                    <a:pt x="21600" y="27041"/>
                    <a:pt x="18480" y="33371"/>
                    <a:pt x="13158" y="37459"/>
                  </a:cubicBezTo>
                </a:path>
                <a:path w="21600" h="37460" stroke="0" extrusionOk="0">
                  <a:moveTo>
                    <a:pt x="7294" y="-1"/>
                  </a:moveTo>
                  <a:cubicBezTo>
                    <a:pt x="15875" y="3078"/>
                    <a:pt x="21600" y="11213"/>
                    <a:pt x="21600" y="20331"/>
                  </a:cubicBezTo>
                  <a:cubicBezTo>
                    <a:pt x="21600" y="27041"/>
                    <a:pt x="18480" y="33371"/>
                    <a:pt x="13158" y="37459"/>
                  </a:cubicBezTo>
                  <a:lnTo>
                    <a:pt x="0" y="20331"/>
                  </a:lnTo>
                  <a:close/>
                </a:path>
              </a:pathLst>
            </a:custGeom>
            <a:noFill/>
            <a:ln w="12700">
              <a:solidFill>
                <a:srgbClr val="000000"/>
              </a:solidFill>
              <a:round/>
              <a:headEnd type="none"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9" name="Arc 27">
              <a:extLst>
                <a:ext uri="{FF2B5EF4-FFF2-40B4-BE49-F238E27FC236}">
                  <a16:creationId xmlns:a16="http://schemas.microsoft.com/office/drawing/2014/main" id="{C49BEAE5-F090-4056-B06E-EE7863587EBA}"/>
                </a:ext>
              </a:extLst>
            </p:cNvPr>
            <p:cNvSpPr>
              <a:spLocks/>
            </p:cNvSpPr>
            <p:nvPr/>
          </p:nvSpPr>
          <p:spPr bwMode="auto">
            <a:xfrm rot="19002771">
              <a:off x="3859213" y="2387600"/>
              <a:ext cx="536575" cy="395288"/>
            </a:xfrm>
            <a:custGeom>
              <a:avLst/>
              <a:gdLst>
                <a:gd name="G0" fmla="+- 0 0 0"/>
                <a:gd name="G1" fmla="+- 11239 0 0"/>
                <a:gd name="G2" fmla="+- 21600 0 0"/>
                <a:gd name="T0" fmla="*/ 18446 w 21600"/>
                <a:gd name="T1" fmla="*/ 0 h 12671"/>
                <a:gd name="T2" fmla="*/ 21552 w 21600"/>
                <a:gd name="T3" fmla="*/ 12671 h 12671"/>
                <a:gd name="T4" fmla="*/ 0 w 21600"/>
                <a:gd name="T5" fmla="*/ 11239 h 12671"/>
              </a:gdLst>
              <a:ahLst/>
              <a:cxnLst>
                <a:cxn ang="0">
                  <a:pos x="T0" y="T1"/>
                </a:cxn>
                <a:cxn ang="0">
                  <a:pos x="T2" y="T3"/>
                </a:cxn>
                <a:cxn ang="0">
                  <a:pos x="T4" y="T5"/>
                </a:cxn>
              </a:cxnLst>
              <a:rect l="0" t="0" r="r" b="b"/>
              <a:pathLst>
                <a:path w="21600" h="12671" fill="none" extrusionOk="0">
                  <a:moveTo>
                    <a:pt x="18445" y="0"/>
                  </a:moveTo>
                  <a:cubicBezTo>
                    <a:pt x="20508" y="3385"/>
                    <a:pt x="21600" y="7274"/>
                    <a:pt x="21600" y="11239"/>
                  </a:cubicBezTo>
                  <a:cubicBezTo>
                    <a:pt x="21600" y="11716"/>
                    <a:pt x="21584" y="12194"/>
                    <a:pt x="21552" y="12671"/>
                  </a:cubicBezTo>
                </a:path>
                <a:path w="21600" h="12671" stroke="0" extrusionOk="0">
                  <a:moveTo>
                    <a:pt x="18445" y="0"/>
                  </a:moveTo>
                  <a:cubicBezTo>
                    <a:pt x="20508" y="3385"/>
                    <a:pt x="21600" y="7274"/>
                    <a:pt x="21600" y="11239"/>
                  </a:cubicBezTo>
                  <a:cubicBezTo>
                    <a:pt x="21600" y="11716"/>
                    <a:pt x="21584" y="12194"/>
                    <a:pt x="21552" y="12671"/>
                  </a:cubicBezTo>
                  <a:lnTo>
                    <a:pt x="0" y="11239"/>
                  </a:lnTo>
                  <a:close/>
                </a:path>
              </a:pathLst>
            </a:custGeom>
            <a:noFill/>
            <a:ln w="38100">
              <a:solidFill>
                <a:srgbClr val="000000"/>
              </a:solidFill>
              <a:round/>
              <a:headEnd type="stealth"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 name="Text Box 28">
              <a:extLst>
                <a:ext uri="{FF2B5EF4-FFF2-40B4-BE49-F238E27FC236}">
                  <a16:creationId xmlns:a16="http://schemas.microsoft.com/office/drawing/2014/main" id="{64C96562-4806-4B7B-9A0E-F174572BA8EA}"/>
                </a:ext>
              </a:extLst>
            </p:cNvPr>
            <p:cNvSpPr txBox="1">
              <a:spLocks noChangeArrowheads="1"/>
            </p:cNvSpPr>
            <p:nvPr/>
          </p:nvSpPr>
          <p:spPr bwMode="auto">
            <a:xfrm>
              <a:off x="3910013" y="1827213"/>
              <a:ext cx="3556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X</a:t>
              </a:r>
              <a:endParaRPr lang="en-US" altLang="zh-CN"/>
            </a:p>
          </p:txBody>
        </p:sp>
        <p:sp>
          <p:nvSpPr>
            <p:cNvPr id="91" name="Text Box 29">
              <a:extLst>
                <a:ext uri="{FF2B5EF4-FFF2-40B4-BE49-F238E27FC236}">
                  <a16:creationId xmlns:a16="http://schemas.microsoft.com/office/drawing/2014/main" id="{FE403402-103F-483E-A22B-5D6D0C47261D}"/>
                </a:ext>
              </a:extLst>
            </p:cNvPr>
            <p:cNvSpPr txBox="1">
              <a:spLocks noChangeArrowheads="1"/>
            </p:cNvSpPr>
            <p:nvPr/>
          </p:nvSpPr>
          <p:spPr bwMode="auto">
            <a:xfrm>
              <a:off x="4451350" y="2411413"/>
              <a:ext cx="35718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T</a:t>
              </a:r>
              <a:endParaRPr lang="en-US" altLang="zh-CN"/>
            </a:p>
          </p:txBody>
        </p:sp>
        <p:sp>
          <p:nvSpPr>
            <p:cNvPr id="92" name="Arc 30">
              <a:extLst>
                <a:ext uri="{FF2B5EF4-FFF2-40B4-BE49-F238E27FC236}">
                  <a16:creationId xmlns:a16="http://schemas.microsoft.com/office/drawing/2014/main" id="{DD7270CE-CC4E-4090-88D5-6F6BFA9E0AD2}"/>
                </a:ext>
              </a:extLst>
            </p:cNvPr>
            <p:cNvSpPr>
              <a:spLocks/>
            </p:cNvSpPr>
            <p:nvPr/>
          </p:nvSpPr>
          <p:spPr bwMode="auto">
            <a:xfrm rot="877289" flipH="1">
              <a:off x="2133600" y="1143000"/>
              <a:ext cx="2311400" cy="4581525"/>
            </a:xfrm>
            <a:custGeom>
              <a:avLst/>
              <a:gdLst>
                <a:gd name="G0" fmla="+- 0 0 0"/>
                <a:gd name="G1" fmla="+- 20260 0 0"/>
                <a:gd name="G2" fmla="+- 21600 0 0"/>
                <a:gd name="T0" fmla="*/ 7490 w 21600"/>
                <a:gd name="T1" fmla="*/ 0 h 27680"/>
                <a:gd name="T2" fmla="*/ 20286 w 21600"/>
                <a:gd name="T3" fmla="*/ 27680 h 27680"/>
                <a:gd name="T4" fmla="*/ 0 w 21600"/>
                <a:gd name="T5" fmla="*/ 20260 h 27680"/>
              </a:gdLst>
              <a:ahLst/>
              <a:cxnLst>
                <a:cxn ang="0">
                  <a:pos x="T0" y="T1"/>
                </a:cxn>
                <a:cxn ang="0">
                  <a:pos x="T2" y="T3"/>
                </a:cxn>
                <a:cxn ang="0">
                  <a:pos x="T4" y="T5"/>
                </a:cxn>
              </a:cxnLst>
              <a:rect l="0" t="0" r="r" b="b"/>
              <a:pathLst>
                <a:path w="21600" h="27680" fill="none" extrusionOk="0">
                  <a:moveTo>
                    <a:pt x="7489" y="0"/>
                  </a:moveTo>
                  <a:cubicBezTo>
                    <a:pt x="15969" y="3135"/>
                    <a:pt x="21600" y="11219"/>
                    <a:pt x="21600" y="20260"/>
                  </a:cubicBezTo>
                  <a:cubicBezTo>
                    <a:pt x="21600" y="22791"/>
                    <a:pt x="21155" y="25302"/>
                    <a:pt x="20285" y="27679"/>
                  </a:cubicBezTo>
                </a:path>
                <a:path w="21600" h="27680" stroke="0" extrusionOk="0">
                  <a:moveTo>
                    <a:pt x="7489" y="0"/>
                  </a:moveTo>
                  <a:cubicBezTo>
                    <a:pt x="15969" y="3135"/>
                    <a:pt x="21600" y="11219"/>
                    <a:pt x="21600" y="20260"/>
                  </a:cubicBezTo>
                  <a:cubicBezTo>
                    <a:pt x="21600" y="22791"/>
                    <a:pt x="21155" y="25302"/>
                    <a:pt x="20285" y="27679"/>
                  </a:cubicBezTo>
                  <a:lnTo>
                    <a:pt x="0" y="20260"/>
                  </a:lnTo>
                  <a:close/>
                </a:path>
              </a:pathLst>
            </a:custGeom>
            <a:noFill/>
            <a:ln w="12700">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 name="Arc 31">
              <a:extLst>
                <a:ext uri="{FF2B5EF4-FFF2-40B4-BE49-F238E27FC236}">
                  <a16:creationId xmlns:a16="http://schemas.microsoft.com/office/drawing/2014/main" id="{BA84922B-129A-4479-931B-36AC2CB8933E}"/>
                </a:ext>
              </a:extLst>
            </p:cNvPr>
            <p:cNvSpPr>
              <a:spLocks/>
            </p:cNvSpPr>
            <p:nvPr/>
          </p:nvSpPr>
          <p:spPr bwMode="auto">
            <a:xfrm rot="11696091" flipH="1">
              <a:off x="1557338" y="981075"/>
              <a:ext cx="2266950" cy="4622800"/>
            </a:xfrm>
            <a:custGeom>
              <a:avLst/>
              <a:gdLst>
                <a:gd name="G0" fmla="+- 0 0 0"/>
                <a:gd name="G1" fmla="+- 20309 0 0"/>
                <a:gd name="G2" fmla="+- 21600 0 0"/>
                <a:gd name="T0" fmla="*/ 7356 w 21600"/>
                <a:gd name="T1" fmla="*/ 0 h 27767"/>
                <a:gd name="T2" fmla="*/ 20272 w 21600"/>
                <a:gd name="T3" fmla="*/ 27767 h 27767"/>
                <a:gd name="T4" fmla="*/ 0 w 21600"/>
                <a:gd name="T5" fmla="*/ 20309 h 27767"/>
              </a:gdLst>
              <a:ahLst/>
              <a:cxnLst>
                <a:cxn ang="0">
                  <a:pos x="T0" y="T1"/>
                </a:cxn>
                <a:cxn ang="0">
                  <a:pos x="T2" y="T3"/>
                </a:cxn>
                <a:cxn ang="0">
                  <a:pos x="T4" y="T5"/>
                </a:cxn>
              </a:cxnLst>
              <a:rect l="0" t="0" r="r" b="b"/>
              <a:pathLst>
                <a:path w="21600" h="27767" fill="none" extrusionOk="0">
                  <a:moveTo>
                    <a:pt x="7355" y="0"/>
                  </a:moveTo>
                  <a:cubicBezTo>
                    <a:pt x="15905" y="3096"/>
                    <a:pt x="21600" y="11216"/>
                    <a:pt x="21600" y="20309"/>
                  </a:cubicBezTo>
                  <a:cubicBezTo>
                    <a:pt x="21600" y="22853"/>
                    <a:pt x="21150" y="25378"/>
                    <a:pt x="20271" y="27766"/>
                  </a:cubicBezTo>
                </a:path>
                <a:path w="21600" h="27767" stroke="0" extrusionOk="0">
                  <a:moveTo>
                    <a:pt x="7355" y="0"/>
                  </a:moveTo>
                  <a:cubicBezTo>
                    <a:pt x="15905" y="3096"/>
                    <a:pt x="21600" y="11216"/>
                    <a:pt x="21600" y="20309"/>
                  </a:cubicBezTo>
                  <a:cubicBezTo>
                    <a:pt x="21600" y="22853"/>
                    <a:pt x="21150" y="25378"/>
                    <a:pt x="20271" y="27766"/>
                  </a:cubicBezTo>
                  <a:lnTo>
                    <a:pt x="0" y="20309"/>
                  </a:lnTo>
                  <a:close/>
                </a:path>
              </a:pathLst>
            </a:custGeom>
            <a:noFill/>
            <a:ln w="127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 name="Text Box 32">
              <a:extLst>
                <a:ext uri="{FF2B5EF4-FFF2-40B4-BE49-F238E27FC236}">
                  <a16:creationId xmlns:a16="http://schemas.microsoft.com/office/drawing/2014/main" id="{D5A69D60-526C-46E4-88BB-13B145934737}"/>
                </a:ext>
              </a:extLst>
            </p:cNvPr>
            <p:cNvSpPr txBox="1">
              <a:spLocks noChangeArrowheads="1"/>
            </p:cNvSpPr>
            <p:nvPr/>
          </p:nvSpPr>
          <p:spPr bwMode="auto">
            <a:xfrm>
              <a:off x="3235325" y="3232150"/>
              <a:ext cx="3556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O</a:t>
              </a:r>
              <a:endParaRPr lang="en-US" altLang="zh-CN"/>
            </a:p>
          </p:txBody>
        </p:sp>
        <p:sp>
          <p:nvSpPr>
            <p:cNvPr id="95" name="Text Box 42">
              <a:extLst>
                <a:ext uri="{FF2B5EF4-FFF2-40B4-BE49-F238E27FC236}">
                  <a16:creationId xmlns:a16="http://schemas.microsoft.com/office/drawing/2014/main" id="{16E7D99E-9369-49C0-9025-BDE6D208A319}"/>
                </a:ext>
              </a:extLst>
            </p:cNvPr>
            <p:cNvSpPr txBox="1">
              <a:spLocks noChangeArrowheads="1"/>
            </p:cNvSpPr>
            <p:nvPr/>
          </p:nvSpPr>
          <p:spPr bwMode="auto">
            <a:xfrm>
              <a:off x="4191000" y="3200400"/>
              <a:ext cx="457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a:solidFill>
                    <a:srgbClr val="FF0000"/>
                  </a:solidFill>
                </a:rPr>
                <a:t>α</a:t>
              </a:r>
            </a:p>
          </p:txBody>
        </p:sp>
        <p:sp>
          <p:nvSpPr>
            <p:cNvPr id="96" name="Text Box 43">
              <a:extLst>
                <a:ext uri="{FF2B5EF4-FFF2-40B4-BE49-F238E27FC236}">
                  <a16:creationId xmlns:a16="http://schemas.microsoft.com/office/drawing/2014/main" id="{956BA7FB-82C6-4E70-BA44-528BA9DEBBB8}"/>
                </a:ext>
              </a:extLst>
            </p:cNvPr>
            <p:cNvSpPr txBox="1">
              <a:spLocks noChangeArrowheads="1"/>
            </p:cNvSpPr>
            <p:nvPr/>
          </p:nvSpPr>
          <p:spPr bwMode="auto">
            <a:xfrm>
              <a:off x="3962400" y="2438400"/>
              <a:ext cx="508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a:solidFill>
                    <a:srgbClr val="FF0000"/>
                  </a:solidFill>
                </a:rPr>
                <a:t>δ</a:t>
              </a:r>
              <a:r>
                <a:rPr lang="en-US" altLang="zh-CN"/>
                <a:t> </a:t>
              </a:r>
            </a:p>
          </p:txBody>
        </p:sp>
        <p:sp>
          <p:nvSpPr>
            <p:cNvPr id="97" name="Arc 49">
              <a:extLst>
                <a:ext uri="{FF2B5EF4-FFF2-40B4-BE49-F238E27FC236}">
                  <a16:creationId xmlns:a16="http://schemas.microsoft.com/office/drawing/2014/main" id="{0F31B675-908A-4680-AA38-B692B4110B6F}"/>
                </a:ext>
              </a:extLst>
            </p:cNvPr>
            <p:cNvSpPr>
              <a:spLocks/>
            </p:cNvSpPr>
            <p:nvPr/>
          </p:nvSpPr>
          <p:spPr bwMode="auto">
            <a:xfrm rot="11484727" flipH="1" flipV="1">
              <a:off x="1679575" y="2114550"/>
              <a:ext cx="2644775" cy="1733550"/>
            </a:xfrm>
            <a:custGeom>
              <a:avLst/>
              <a:gdLst>
                <a:gd name="G0" fmla="+- 0 0 0"/>
                <a:gd name="G1" fmla="+- 0 0 0"/>
                <a:gd name="G2" fmla="+- 21600 0 0"/>
                <a:gd name="T0" fmla="*/ 21587 w 21587"/>
                <a:gd name="T1" fmla="*/ 737 h 9742"/>
                <a:gd name="T2" fmla="*/ 19278 w 21587"/>
                <a:gd name="T3" fmla="*/ 9742 h 9742"/>
                <a:gd name="T4" fmla="*/ 0 w 21587"/>
                <a:gd name="T5" fmla="*/ 0 h 9742"/>
              </a:gdLst>
              <a:ahLst/>
              <a:cxnLst>
                <a:cxn ang="0">
                  <a:pos x="T0" y="T1"/>
                </a:cxn>
                <a:cxn ang="0">
                  <a:pos x="T2" y="T3"/>
                </a:cxn>
                <a:cxn ang="0">
                  <a:pos x="T4" y="T5"/>
                </a:cxn>
              </a:cxnLst>
              <a:rect l="0" t="0" r="r" b="b"/>
              <a:pathLst>
                <a:path w="21587" h="9742" fill="none" extrusionOk="0">
                  <a:moveTo>
                    <a:pt x="21587" y="737"/>
                  </a:moveTo>
                  <a:cubicBezTo>
                    <a:pt x="21480" y="3870"/>
                    <a:pt x="20692" y="6943"/>
                    <a:pt x="19278" y="9742"/>
                  </a:cubicBezTo>
                </a:path>
                <a:path w="21587" h="9742" stroke="0" extrusionOk="0">
                  <a:moveTo>
                    <a:pt x="21587" y="737"/>
                  </a:moveTo>
                  <a:cubicBezTo>
                    <a:pt x="21480" y="3870"/>
                    <a:pt x="20692" y="6943"/>
                    <a:pt x="19278" y="9742"/>
                  </a:cubicBezTo>
                  <a:lnTo>
                    <a:pt x="0" y="0"/>
                  </a:lnTo>
                  <a:close/>
                </a:path>
              </a:pathLst>
            </a:custGeom>
            <a:noFill/>
            <a:ln w="38100">
              <a:solidFill>
                <a:srgbClr val="FF0000"/>
              </a:solidFill>
              <a:round/>
              <a:headEnd type="stealth"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2" name="文本框 41">
            <a:extLst>
              <a:ext uri="{FF2B5EF4-FFF2-40B4-BE49-F238E27FC236}">
                <a16:creationId xmlns:a16="http://schemas.microsoft.com/office/drawing/2014/main" id="{B4F47099-C233-4A0F-B9E2-933931C36E35}"/>
              </a:ext>
            </a:extLst>
          </p:cNvPr>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常见天文坐标</a:t>
            </a:r>
          </a:p>
        </p:txBody>
      </p:sp>
    </p:spTree>
    <p:extLst>
      <p:ext uri="{BB962C8B-B14F-4D97-AF65-F5344CB8AC3E}">
        <p14:creationId xmlns:p14="http://schemas.microsoft.com/office/powerpoint/2010/main" val="337349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4"/>
                                        </p:tgtEl>
                                        <p:attrNameLst>
                                          <p:attrName>style.visibility</p:attrName>
                                        </p:attrNameLst>
                                      </p:cBhvr>
                                      <p:to>
                                        <p:strVal val="visible"/>
                                      </p:to>
                                    </p:set>
                                    <p:anim calcmode="discrete" valueType="clr">
                                      <p:cBhvr override="childStyle">
                                        <p:cTn id="7"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4"/>
                                        </p:tgtEl>
                                        <p:attrNameLst>
                                          <p:attrName>fillcolor</p:attrName>
                                        </p:attrNameLst>
                                      </p:cBhvr>
                                      <p:tavLst>
                                        <p:tav tm="0">
                                          <p:val>
                                            <p:clrVal>
                                              <a:schemeClr val="accent2"/>
                                            </p:clrVal>
                                          </p:val>
                                        </p:tav>
                                        <p:tav tm="50000">
                                          <p:val>
                                            <p:clrVal>
                                              <a:schemeClr val="hlink"/>
                                            </p:clrVal>
                                          </p:val>
                                        </p:tav>
                                      </p:tavLst>
                                    </p:anim>
                                    <p:set>
                                      <p:cBhvr>
                                        <p:cTn id="9" dur="80"/>
                                        <p:tgtEl>
                                          <p:spTgt spid="84"/>
                                        </p:tgtEl>
                                        <p:attrNameLst>
                                          <p:attrName>fill.type</p:attrName>
                                        </p:attrNameLst>
                                      </p:cBhvr>
                                      <p:to>
                                        <p:strVal val="solid"/>
                                      </p:to>
                                    </p:set>
                                  </p:childTnLst>
                                </p:cTn>
                              </p:par>
                            </p:childTnLst>
                          </p:cTn>
                        </p:par>
                        <p:par>
                          <p:cTn id="10" fill="hold">
                            <p:stCondLst>
                              <p:cond delay="3400"/>
                            </p:stCondLst>
                            <p:childTnLst>
                              <p:par>
                                <p:cTn id="11" presetID="27" presetClass="entr" presetSubtype="0" fill="hold" grpId="1" nodeType="afterEffect">
                                  <p:stCondLst>
                                    <p:cond delay="0"/>
                                  </p:stCondLst>
                                  <p:iterate type="lt">
                                    <p:tmPct val="50000"/>
                                  </p:iterate>
                                  <p:childTnLst>
                                    <p:set>
                                      <p:cBhvr>
                                        <p:cTn id="12" dur="1" fill="hold">
                                          <p:stCondLst>
                                            <p:cond delay="0"/>
                                          </p:stCondLst>
                                        </p:cTn>
                                        <p:tgtEl>
                                          <p:spTgt spid="84"/>
                                        </p:tgtEl>
                                        <p:attrNameLst>
                                          <p:attrName>style.visibility</p:attrName>
                                        </p:attrNameLst>
                                      </p:cBhvr>
                                      <p:to>
                                        <p:strVal val="visible"/>
                                      </p:to>
                                    </p:set>
                                    <p:anim calcmode="discrete" valueType="clr">
                                      <p:cBhvr override="childStyle">
                                        <p:cTn id="13"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84"/>
                                        </p:tgtEl>
                                        <p:attrNameLst>
                                          <p:attrName>fillcolor</p:attrName>
                                        </p:attrNameLst>
                                      </p:cBhvr>
                                      <p:tavLst>
                                        <p:tav tm="0">
                                          <p:val>
                                            <p:clrVal>
                                              <a:schemeClr val="accent2"/>
                                            </p:clrVal>
                                          </p:val>
                                        </p:tav>
                                        <p:tav tm="50000">
                                          <p:val>
                                            <p:clrVal>
                                              <a:schemeClr val="hlink"/>
                                            </p:clrVal>
                                          </p:val>
                                        </p:tav>
                                      </p:tavLst>
                                    </p:anim>
                                    <p:set>
                                      <p:cBhvr>
                                        <p:cTn id="15" dur="80"/>
                                        <p:tgtEl>
                                          <p:spTgt spid="84"/>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2" nodeType="clickEffect">
                                  <p:stCondLst>
                                    <p:cond delay="0"/>
                                  </p:stCondLst>
                                  <p:iterate type="lt">
                                    <p:tmPct val="0"/>
                                  </p:iterate>
                                  <p:childTnLst>
                                    <p:anim calcmode="lin" valueType="num">
                                      <p:cBhvr additive="base">
                                        <p:cTn id="19" dur="500"/>
                                        <p:tgtEl>
                                          <p:spTgt spid="84"/>
                                        </p:tgtEl>
                                        <p:attrNameLst>
                                          <p:attrName>ppt_x</p:attrName>
                                        </p:attrNameLst>
                                      </p:cBhvr>
                                      <p:tavLst>
                                        <p:tav tm="0">
                                          <p:val>
                                            <p:strVal val="ppt_x"/>
                                          </p:val>
                                        </p:tav>
                                        <p:tav tm="100000">
                                          <p:val>
                                            <p:strVal val="ppt_x"/>
                                          </p:val>
                                        </p:tav>
                                      </p:tavLst>
                                    </p:anim>
                                    <p:anim calcmode="lin" valueType="num">
                                      <p:cBhvr additive="base">
                                        <p:cTn id="20" dur="500"/>
                                        <p:tgtEl>
                                          <p:spTgt spid="84"/>
                                        </p:tgtEl>
                                        <p:attrNameLst>
                                          <p:attrName>ppt_y</p:attrName>
                                        </p:attrNameLst>
                                      </p:cBhvr>
                                      <p:tavLst>
                                        <p:tav tm="0">
                                          <p:val>
                                            <p:strVal val="ppt_y"/>
                                          </p:val>
                                        </p:tav>
                                        <p:tav tm="100000">
                                          <p:val>
                                            <p:strVal val="1+ppt_h/2"/>
                                          </p:val>
                                        </p:tav>
                                      </p:tavLst>
                                    </p:anim>
                                    <p:set>
                                      <p:cBhvr>
                                        <p:cTn id="21" dur="1" fill="hold">
                                          <p:stCondLst>
                                            <p:cond delay="499"/>
                                          </p:stCondLst>
                                        </p:cTn>
                                        <p:tgtEl>
                                          <p:spTgt spid="8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85">
                                            <p:txEl>
                                              <p:pRg st="0" end="0"/>
                                            </p:txEl>
                                          </p:spTgt>
                                        </p:tgtEl>
                                        <p:attrNameLst>
                                          <p:attrName>style.visibility</p:attrName>
                                        </p:attrNameLst>
                                      </p:cBhvr>
                                      <p:to>
                                        <p:strVal val="visible"/>
                                      </p:to>
                                    </p:set>
                                    <p:animEffect transition="in" filter="slide(fromBottom)">
                                      <p:cBhvr>
                                        <p:cTn id="26"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4" grpId="1"/>
      <p:bldP spid="84"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46515" y="171450"/>
            <a:ext cx="5898971" cy="584775"/>
          </a:xfrm>
          <a:prstGeom prst="rect">
            <a:avLst/>
          </a:prstGeom>
          <a:noFill/>
        </p:spPr>
        <p:txBody>
          <a:bodyPr wrap="square" rtlCol="0">
            <a:spAutoFit/>
          </a:bodyPr>
          <a:lstStyle/>
          <a:p>
            <a:pPr algn="ctr"/>
            <a:r>
              <a:rPr lang="zh-CN" altLang="en-US" sz="3200" spc="600" dirty="0">
                <a:solidFill>
                  <a:schemeClr val="bg1"/>
                </a:solidFill>
                <a:latin typeface="微软雅黑" panose="020B0503020204020204" pitchFamily="34" charset="-122"/>
                <a:ea typeface="微软雅黑" panose="020B0503020204020204" pitchFamily="34" charset="-122"/>
              </a:rPr>
              <a:t>常见天文坐标</a:t>
            </a:r>
          </a:p>
        </p:txBody>
      </p:sp>
      <p:pic>
        <p:nvPicPr>
          <p:cNvPr id="26" name="图片 25">
            <a:extLst>
              <a:ext uri="{FF2B5EF4-FFF2-40B4-BE49-F238E27FC236}">
                <a16:creationId xmlns:a16="http://schemas.microsoft.com/office/drawing/2014/main" id="{8511F49C-19BA-4D7D-B3CD-1627912CC26C}"/>
              </a:ext>
            </a:extLst>
          </p:cNvPr>
          <p:cNvPicPr>
            <a:picLocks noChangeAspect="1"/>
          </p:cNvPicPr>
          <p:nvPr/>
        </p:nvPicPr>
        <p:blipFill>
          <a:blip r:embed="rId2"/>
          <a:stretch>
            <a:fillRect/>
          </a:stretch>
        </p:blipFill>
        <p:spPr>
          <a:xfrm>
            <a:off x="10010775" y="6105525"/>
            <a:ext cx="2181225" cy="752475"/>
          </a:xfrm>
          <a:prstGeom prst="rect">
            <a:avLst/>
          </a:prstGeom>
        </p:spPr>
      </p:pic>
      <p:sp>
        <p:nvSpPr>
          <p:cNvPr id="84" name="Text Box 80">
            <a:extLst>
              <a:ext uri="{FF2B5EF4-FFF2-40B4-BE49-F238E27FC236}">
                <a16:creationId xmlns:a16="http://schemas.microsoft.com/office/drawing/2014/main" id="{30C3809C-044F-4288-8E0F-15519C67ADE2}"/>
              </a:ext>
            </a:extLst>
          </p:cNvPr>
          <p:cNvSpPr txBox="1">
            <a:spLocks noChangeArrowheads="1"/>
          </p:cNvSpPr>
          <p:nvPr/>
        </p:nvSpPr>
        <p:spPr bwMode="auto">
          <a:xfrm>
            <a:off x="6676798" y="2089150"/>
            <a:ext cx="534959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spAutoFit/>
          </a:bodyPr>
          <a:lstStyle/>
          <a:p>
            <a:pPr>
              <a:spcBef>
                <a:spcPct val="50000"/>
              </a:spcBef>
            </a:pPr>
            <a:r>
              <a:rPr lang="zh-CN" altLang="en-US" sz="2400" dirty="0">
                <a:latin typeface="微软雅黑 Light" panose="020B0502040204020203" pitchFamily="34" charset="-122"/>
                <a:ea typeface="微软雅黑 Light" panose="020B0502040204020203" pitchFamily="34" charset="-122"/>
              </a:rPr>
              <a:t>黄道坐标系取黄道为基本圈，北黄极为基本点，取春分点♈为原点。 </a:t>
            </a:r>
          </a:p>
          <a:p>
            <a:pPr>
              <a:spcBef>
                <a:spcPct val="50000"/>
              </a:spcBef>
            </a:pPr>
            <a:r>
              <a:rPr lang="zh-CN" altLang="en-US" sz="2400" dirty="0">
                <a:latin typeface="微软雅黑 Light" panose="020B0502040204020203" pitchFamily="34" charset="-122"/>
                <a:ea typeface="微软雅黑 Light" panose="020B0502040204020203" pitchFamily="34" charset="-122"/>
              </a:rPr>
              <a:t>天体</a:t>
            </a:r>
            <a:r>
              <a:rPr lang="en-US" altLang="zh-CN" sz="2400" dirty="0">
                <a:latin typeface="微软雅黑 Light" panose="020B0502040204020203" pitchFamily="34" charset="-122"/>
                <a:ea typeface="微软雅黑 Light" panose="020B0502040204020203" pitchFamily="34" charset="-122"/>
              </a:rPr>
              <a:t>X</a:t>
            </a:r>
            <a:r>
              <a:rPr lang="zh-CN" altLang="en-US" sz="2400" dirty="0">
                <a:latin typeface="微软雅黑 Light" panose="020B0502040204020203" pitchFamily="34" charset="-122"/>
                <a:ea typeface="微软雅黑 Light" panose="020B0502040204020203" pitchFamily="34" charset="-122"/>
              </a:rPr>
              <a:t>的第一坐标：称为黄经，记作</a:t>
            </a:r>
            <a:r>
              <a:rPr lang="en-US" altLang="zh-CN" sz="2400" dirty="0">
                <a:latin typeface="微软雅黑 Light" panose="020B0502040204020203" pitchFamily="34" charset="-122"/>
                <a:ea typeface="微软雅黑 Light" panose="020B0502040204020203" pitchFamily="34" charset="-122"/>
              </a:rPr>
              <a:t>λ</a:t>
            </a:r>
            <a:r>
              <a:rPr lang="zh-CN" altLang="en-US" sz="2400" dirty="0">
                <a:latin typeface="微软雅黑 Light" panose="020B0502040204020203" pitchFamily="34" charset="-122"/>
                <a:ea typeface="微软雅黑 Light" panose="020B0502040204020203" pitchFamily="34" charset="-122"/>
              </a:rPr>
              <a:t>。</a:t>
            </a:r>
          </a:p>
          <a:p>
            <a:pPr>
              <a:spcBef>
                <a:spcPct val="50000"/>
              </a:spcBef>
            </a:pPr>
            <a:r>
              <a:rPr lang="zh-CN" altLang="en-US" sz="2400" dirty="0">
                <a:latin typeface="微软雅黑 Light" panose="020B0502040204020203" pitchFamily="34" charset="-122"/>
                <a:ea typeface="微软雅黑 Light" panose="020B0502040204020203" pitchFamily="34" charset="-122"/>
              </a:rPr>
              <a:t>天体</a:t>
            </a:r>
            <a:r>
              <a:rPr lang="en-US" altLang="zh-CN" sz="2400" dirty="0">
                <a:latin typeface="微软雅黑 Light" panose="020B0502040204020203" pitchFamily="34" charset="-122"/>
                <a:ea typeface="微软雅黑 Light" panose="020B0502040204020203" pitchFamily="34" charset="-122"/>
              </a:rPr>
              <a:t>X</a:t>
            </a:r>
            <a:r>
              <a:rPr lang="zh-CN" altLang="en-US" sz="2400" dirty="0">
                <a:latin typeface="微软雅黑 Light" panose="020B0502040204020203" pitchFamily="34" charset="-122"/>
                <a:ea typeface="微软雅黑 Light" panose="020B0502040204020203" pitchFamily="34" charset="-122"/>
              </a:rPr>
              <a:t>的第二坐标：称为黄纬，记作</a:t>
            </a:r>
            <a:r>
              <a:rPr lang="en-US" altLang="zh-CN" sz="2400" dirty="0">
                <a:latin typeface="微软雅黑 Light" panose="020B0502040204020203" pitchFamily="34" charset="-122"/>
                <a:ea typeface="微软雅黑 Light" panose="020B0502040204020203" pitchFamily="34" charset="-122"/>
              </a:rPr>
              <a:t>β</a:t>
            </a:r>
            <a:r>
              <a:rPr lang="zh-CN" altLang="en-US" sz="2400" dirty="0">
                <a:latin typeface="微软雅黑 Light" panose="020B0502040204020203" pitchFamily="34" charset="-122"/>
                <a:ea typeface="微软雅黑 Light" panose="020B0502040204020203" pitchFamily="34" charset="-122"/>
              </a:rPr>
              <a:t>。</a:t>
            </a:r>
          </a:p>
        </p:txBody>
      </p:sp>
      <p:sp>
        <p:nvSpPr>
          <p:cNvPr id="85" name="Rectangle 86">
            <a:extLst>
              <a:ext uri="{FF2B5EF4-FFF2-40B4-BE49-F238E27FC236}">
                <a16:creationId xmlns:a16="http://schemas.microsoft.com/office/drawing/2014/main" id="{85678DA3-DAB2-45B7-A7FE-87B9EB241AB1}"/>
              </a:ext>
            </a:extLst>
          </p:cNvPr>
          <p:cNvSpPr>
            <a:spLocks noChangeArrowheads="1"/>
          </p:cNvSpPr>
          <p:nvPr/>
        </p:nvSpPr>
        <p:spPr bwMode="auto">
          <a:xfrm>
            <a:off x="6704069" y="1291502"/>
            <a:ext cx="533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a:spAutoFit/>
          </a:bodyPr>
          <a:lstStyle/>
          <a:p>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、黄道坐标系（</a:t>
            </a:r>
            <a:r>
              <a:rPr lang="en-US" altLang="zh-CN" sz="2400" dirty="0">
                <a:latin typeface="微软雅黑" panose="020B0503020204020204" pitchFamily="34" charset="-122"/>
                <a:ea typeface="微软雅黑" panose="020B0503020204020204" pitchFamily="34" charset="-122"/>
              </a:rPr>
              <a:t>λ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β</a:t>
            </a:r>
            <a:r>
              <a:rPr lang="zh-CN" altLang="en-US" sz="2400" dirty="0">
                <a:latin typeface="微软雅黑" panose="020B0503020204020204" pitchFamily="34" charset="-122"/>
                <a:ea typeface="微软雅黑" panose="020B0503020204020204" pitchFamily="34" charset="-122"/>
              </a:rPr>
              <a:t>） </a:t>
            </a:r>
          </a:p>
        </p:txBody>
      </p:sp>
      <p:grpSp>
        <p:nvGrpSpPr>
          <p:cNvPr id="4" name="组合 3">
            <a:extLst>
              <a:ext uri="{FF2B5EF4-FFF2-40B4-BE49-F238E27FC236}">
                <a16:creationId xmlns:a16="http://schemas.microsoft.com/office/drawing/2014/main" id="{D63C38C0-F026-47D7-ADA6-6B63824204DE}"/>
              </a:ext>
            </a:extLst>
          </p:cNvPr>
          <p:cNvGrpSpPr/>
          <p:nvPr/>
        </p:nvGrpSpPr>
        <p:grpSpPr>
          <a:xfrm>
            <a:off x="228600" y="787400"/>
            <a:ext cx="6292850" cy="6284913"/>
            <a:chOff x="228600" y="533400"/>
            <a:chExt cx="6292850" cy="6284913"/>
          </a:xfrm>
        </p:grpSpPr>
        <p:sp>
          <p:nvSpPr>
            <p:cNvPr id="35" name="Oval 6">
              <a:extLst>
                <a:ext uri="{FF2B5EF4-FFF2-40B4-BE49-F238E27FC236}">
                  <a16:creationId xmlns:a16="http://schemas.microsoft.com/office/drawing/2014/main" id="{1E41B84F-2B93-421A-8D07-698A4B9EF00C}"/>
                </a:ext>
              </a:extLst>
            </p:cNvPr>
            <p:cNvSpPr>
              <a:spLocks noChangeArrowheads="1"/>
            </p:cNvSpPr>
            <p:nvPr/>
          </p:nvSpPr>
          <p:spPr bwMode="auto">
            <a:xfrm>
              <a:off x="568325" y="898525"/>
              <a:ext cx="5313363" cy="5262563"/>
            </a:xfrm>
            <a:prstGeom prst="ellipse">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Line 7">
              <a:extLst>
                <a:ext uri="{FF2B5EF4-FFF2-40B4-BE49-F238E27FC236}">
                  <a16:creationId xmlns:a16="http://schemas.microsoft.com/office/drawing/2014/main" id="{8564AD4E-E074-4AD9-B198-56B278617646}"/>
                </a:ext>
              </a:extLst>
            </p:cNvPr>
            <p:cNvSpPr>
              <a:spLocks noChangeShapeType="1"/>
            </p:cNvSpPr>
            <p:nvPr/>
          </p:nvSpPr>
          <p:spPr bwMode="auto">
            <a:xfrm>
              <a:off x="3200400" y="533400"/>
              <a:ext cx="0" cy="60198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8">
              <a:extLst>
                <a:ext uri="{FF2B5EF4-FFF2-40B4-BE49-F238E27FC236}">
                  <a16:creationId xmlns:a16="http://schemas.microsoft.com/office/drawing/2014/main" id="{D1BB84DE-D8F8-4536-8FFB-11B5D033AA1B}"/>
                </a:ext>
              </a:extLst>
            </p:cNvPr>
            <p:cNvSpPr>
              <a:spLocks noChangeShapeType="1"/>
            </p:cNvSpPr>
            <p:nvPr/>
          </p:nvSpPr>
          <p:spPr bwMode="auto">
            <a:xfrm>
              <a:off x="584200" y="3516313"/>
              <a:ext cx="5313363"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9">
              <a:extLst>
                <a:ext uri="{FF2B5EF4-FFF2-40B4-BE49-F238E27FC236}">
                  <a16:creationId xmlns:a16="http://schemas.microsoft.com/office/drawing/2014/main" id="{952C45C1-347A-4AC7-BE0D-02CC2748B257}"/>
                </a:ext>
              </a:extLst>
            </p:cNvPr>
            <p:cNvSpPr>
              <a:spLocks noChangeShapeType="1"/>
            </p:cNvSpPr>
            <p:nvPr/>
          </p:nvSpPr>
          <p:spPr bwMode="auto">
            <a:xfrm>
              <a:off x="365125" y="2816225"/>
              <a:ext cx="5681663" cy="1389063"/>
            </a:xfrm>
            <a:prstGeom prst="line">
              <a:avLst/>
            </a:prstGeom>
            <a:noFill/>
            <a:ln w="158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10">
              <a:extLst>
                <a:ext uri="{FF2B5EF4-FFF2-40B4-BE49-F238E27FC236}">
                  <a16:creationId xmlns:a16="http://schemas.microsoft.com/office/drawing/2014/main" id="{ECD5AFD9-77C3-4375-9AD1-C915B430E075}"/>
                </a:ext>
              </a:extLst>
            </p:cNvPr>
            <p:cNvSpPr txBox="1">
              <a:spLocks noChangeArrowheads="1"/>
            </p:cNvSpPr>
            <p:nvPr/>
          </p:nvSpPr>
          <p:spPr bwMode="auto">
            <a:xfrm>
              <a:off x="3224213" y="545465"/>
              <a:ext cx="382587"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dirty="0">
                  <a:latin typeface="Times New Roman" panose="02020603050405020304" pitchFamily="18" charset="0"/>
                </a:rPr>
                <a:t>Z</a:t>
              </a:r>
              <a:endParaRPr lang="en-US" altLang="zh-CN" dirty="0"/>
            </a:p>
          </p:txBody>
        </p:sp>
        <p:sp>
          <p:nvSpPr>
            <p:cNvPr id="41" name="Text Box 13">
              <a:extLst>
                <a:ext uri="{FF2B5EF4-FFF2-40B4-BE49-F238E27FC236}">
                  <a16:creationId xmlns:a16="http://schemas.microsoft.com/office/drawing/2014/main" id="{15DE965F-5C71-4C24-A168-49E0D4CC34A3}"/>
                </a:ext>
              </a:extLst>
            </p:cNvPr>
            <p:cNvSpPr txBox="1">
              <a:spLocks noChangeArrowheads="1"/>
            </p:cNvSpPr>
            <p:nvPr/>
          </p:nvSpPr>
          <p:spPr bwMode="auto">
            <a:xfrm>
              <a:off x="4743450" y="898525"/>
              <a:ext cx="382588"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Q</a:t>
              </a:r>
              <a:endParaRPr lang="en-US" altLang="zh-CN"/>
            </a:p>
          </p:txBody>
        </p:sp>
        <p:sp>
          <p:nvSpPr>
            <p:cNvPr id="42" name="Text Box 14">
              <a:extLst>
                <a:ext uri="{FF2B5EF4-FFF2-40B4-BE49-F238E27FC236}">
                  <a16:creationId xmlns:a16="http://schemas.microsoft.com/office/drawing/2014/main" id="{E5C57202-4E35-45F5-97CF-6E584200988C}"/>
                </a:ext>
              </a:extLst>
            </p:cNvPr>
            <p:cNvSpPr txBox="1">
              <a:spLocks noChangeArrowheads="1"/>
            </p:cNvSpPr>
            <p:nvPr/>
          </p:nvSpPr>
          <p:spPr bwMode="auto">
            <a:xfrm>
              <a:off x="1327150" y="5832475"/>
              <a:ext cx="758825"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Q</a:t>
              </a:r>
              <a:r>
                <a:rPr lang="en-US" altLang="zh-CN" sz="1300" b="0">
                  <a:latin typeface="MS Mincho" panose="02020609040205080304" pitchFamily="49" charset="-128"/>
                  <a:ea typeface="MS Mincho" panose="02020609040205080304" pitchFamily="49" charset="-128"/>
                </a:rPr>
                <a:t>´</a:t>
              </a:r>
              <a:endParaRPr lang="en-US" altLang="zh-CN"/>
            </a:p>
          </p:txBody>
        </p:sp>
        <p:sp>
          <p:nvSpPr>
            <p:cNvPr id="44" name="Text Box 16">
              <a:extLst>
                <a:ext uri="{FF2B5EF4-FFF2-40B4-BE49-F238E27FC236}">
                  <a16:creationId xmlns:a16="http://schemas.microsoft.com/office/drawing/2014/main" id="{8715A600-436D-4699-840B-43F9E0974E31}"/>
                </a:ext>
              </a:extLst>
            </p:cNvPr>
            <p:cNvSpPr txBox="1">
              <a:spLocks noChangeArrowheads="1"/>
            </p:cNvSpPr>
            <p:nvPr/>
          </p:nvSpPr>
          <p:spPr bwMode="auto">
            <a:xfrm>
              <a:off x="3787775" y="3825875"/>
              <a:ext cx="3810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solidFill>
                    <a:srgbClr val="993366"/>
                  </a:solidFill>
                  <a:latin typeface="宋体" panose="02010600030101010101" pitchFamily="2" charset="-122"/>
                </a:rPr>
                <a:t>♈</a:t>
              </a:r>
              <a:endParaRPr lang="en-US" altLang="zh-CN"/>
            </a:p>
          </p:txBody>
        </p:sp>
        <p:sp>
          <p:nvSpPr>
            <p:cNvPr id="45" name="Text Box 18">
              <a:extLst>
                <a:ext uri="{FF2B5EF4-FFF2-40B4-BE49-F238E27FC236}">
                  <a16:creationId xmlns:a16="http://schemas.microsoft.com/office/drawing/2014/main" id="{68AD340E-C8AB-48F7-8122-3D8EB8EACE42}"/>
                </a:ext>
              </a:extLst>
            </p:cNvPr>
            <p:cNvSpPr txBox="1">
              <a:spLocks noChangeArrowheads="1"/>
            </p:cNvSpPr>
            <p:nvPr/>
          </p:nvSpPr>
          <p:spPr bwMode="auto">
            <a:xfrm>
              <a:off x="3224213" y="6326188"/>
              <a:ext cx="94932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Z</a:t>
              </a:r>
              <a:r>
                <a:rPr lang="en-US" altLang="zh-CN" sz="1300" b="0">
                  <a:latin typeface="MS Mincho" panose="02020609040205080304" pitchFamily="49" charset="-128"/>
                  <a:ea typeface="MS Mincho" panose="02020609040205080304" pitchFamily="49" charset="-128"/>
                </a:rPr>
                <a:t>´</a:t>
              </a:r>
              <a:endParaRPr lang="en-US" altLang="zh-CN"/>
            </a:p>
          </p:txBody>
        </p:sp>
        <p:sp>
          <p:nvSpPr>
            <p:cNvPr id="47" name="Arc 22">
              <a:extLst>
                <a:ext uri="{FF2B5EF4-FFF2-40B4-BE49-F238E27FC236}">
                  <a16:creationId xmlns:a16="http://schemas.microsoft.com/office/drawing/2014/main" id="{4CDEEF04-1503-4D61-B2EC-E66FC34FDFD9}"/>
                </a:ext>
              </a:extLst>
            </p:cNvPr>
            <p:cNvSpPr>
              <a:spLocks/>
            </p:cNvSpPr>
            <p:nvPr/>
          </p:nvSpPr>
          <p:spPr bwMode="auto">
            <a:xfrm rot="877289" flipH="1">
              <a:off x="2236788" y="1081088"/>
              <a:ext cx="2565400" cy="5021262"/>
            </a:xfrm>
            <a:custGeom>
              <a:avLst/>
              <a:gdLst>
                <a:gd name="G0" fmla="+- 0 0 0"/>
                <a:gd name="G1" fmla="+- 20435 0 0"/>
                <a:gd name="G2" fmla="+- 21600 0 0"/>
                <a:gd name="T0" fmla="*/ 6997 w 21600"/>
                <a:gd name="T1" fmla="*/ 0 h 27855"/>
                <a:gd name="T2" fmla="*/ 20286 w 21600"/>
                <a:gd name="T3" fmla="*/ 27855 h 27855"/>
                <a:gd name="T4" fmla="*/ 0 w 21600"/>
                <a:gd name="T5" fmla="*/ 20435 h 27855"/>
              </a:gdLst>
              <a:ahLst/>
              <a:cxnLst>
                <a:cxn ang="0">
                  <a:pos x="T0" y="T1"/>
                </a:cxn>
                <a:cxn ang="0">
                  <a:pos x="T2" y="T3"/>
                </a:cxn>
                <a:cxn ang="0">
                  <a:pos x="T4" y="T5"/>
                </a:cxn>
              </a:cxnLst>
              <a:rect l="0" t="0" r="r" b="b"/>
              <a:pathLst>
                <a:path w="21600" h="27855" fill="none" extrusionOk="0">
                  <a:moveTo>
                    <a:pt x="6997" y="-1"/>
                  </a:moveTo>
                  <a:cubicBezTo>
                    <a:pt x="15731" y="2990"/>
                    <a:pt x="21600" y="11202"/>
                    <a:pt x="21600" y="20435"/>
                  </a:cubicBezTo>
                  <a:cubicBezTo>
                    <a:pt x="21600" y="22966"/>
                    <a:pt x="21155" y="25477"/>
                    <a:pt x="20285" y="27854"/>
                  </a:cubicBezTo>
                </a:path>
                <a:path w="21600" h="27855" stroke="0" extrusionOk="0">
                  <a:moveTo>
                    <a:pt x="6997" y="-1"/>
                  </a:moveTo>
                  <a:cubicBezTo>
                    <a:pt x="15731" y="2990"/>
                    <a:pt x="21600" y="11202"/>
                    <a:pt x="21600" y="20435"/>
                  </a:cubicBezTo>
                  <a:cubicBezTo>
                    <a:pt x="21600" y="22966"/>
                    <a:pt x="21155" y="25477"/>
                    <a:pt x="20285" y="27854"/>
                  </a:cubicBezTo>
                  <a:lnTo>
                    <a:pt x="0" y="20435"/>
                  </a:lnTo>
                  <a:close/>
                </a:path>
              </a:pathLst>
            </a:custGeom>
            <a:noFill/>
            <a:ln w="15875">
              <a:solidFill>
                <a:srgbClr val="FF00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Arc 23">
              <a:extLst>
                <a:ext uri="{FF2B5EF4-FFF2-40B4-BE49-F238E27FC236}">
                  <a16:creationId xmlns:a16="http://schemas.microsoft.com/office/drawing/2014/main" id="{E6F85B6B-6703-4260-B320-C961C605582C}"/>
                </a:ext>
              </a:extLst>
            </p:cNvPr>
            <p:cNvSpPr>
              <a:spLocks/>
            </p:cNvSpPr>
            <p:nvPr/>
          </p:nvSpPr>
          <p:spPr bwMode="auto">
            <a:xfrm rot="11696091" flipH="1">
              <a:off x="1589088" y="898525"/>
              <a:ext cx="2581275" cy="5060950"/>
            </a:xfrm>
            <a:custGeom>
              <a:avLst/>
              <a:gdLst>
                <a:gd name="G0" fmla="+- 0 0 0"/>
                <a:gd name="G1" fmla="+- 20309 0 0"/>
                <a:gd name="G2" fmla="+- 21600 0 0"/>
                <a:gd name="T0" fmla="*/ 7356 w 21600"/>
                <a:gd name="T1" fmla="*/ 0 h 28179"/>
                <a:gd name="T2" fmla="*/ 20115 w 21600"/>
                <a:gd name="T3" fmla="*/ 28179 h 28179"/>
                <a:gd name="T4" fmla="*/ 0 w 21600"/>
                <a:gd name="T5" fmla="*/ 20309 h 28179"/>
              </a:gdLst>
              <a:ahLst/>
              <a:cxnLst>
                <a:cxn ang="0">
                  <a:pos x="T0" y="T1"/>
                </a:cxn>
                <a:cxn ang="0">
                  <a:pos x="T2" y="T3"/>
                </a:cxn>
                <a:cxn ang="0">
                  <a:pos x="T4" y="T5"/>
                </a:cxn>
              </a:cxnLst>
              <a:rect l="0" t="0" r="r" b="b"/>
              <a:pathLst>
                <a:path w="21600" h="28179" fill="none" extrusionOk="0">
                  <a:moveTo>
                    <a:pt x="7355" y="0"/>
                  </a:moveTo>
                  <a:cubicBezTo>
                    <a:pt x="15905" y="3096"/>
                    <a:pt x="21600" y="11216"/>
                    <a:pt x="21600" y="20309"/>
                  </a:cubicBezTo>
                  <a:cubicBezTo>
                    <a:pt x="21600" y="23001"/>
                    <a:pt x="21096" y="25671"/>
                    <a:pt x="20115" y="28179"/>
                  </a:cubicBezTo>
                </a:path>
                <a:path w="21600" h="28179" stroke="0" extrusionOk="0">
                  <a:moveTo>
                    <a:pt x="7355" y="0"/>
                  </a:moveTo>
                  <a:cubicBezTo>
                    <a:pt x="15905" y="3096"/>
                    <a:pt x="21600" y="11216"/>
                    <a:pt x="21600" y="20309"/>
                  </a:cubicBezTo>
                  <a:cubicBezTo>
                    <a:pt x="21600" y="23001"/>
                    <a:pt x="21096" y="25671"/>
                    <a:pt x="20115" y="28179"/>
                  </a:cubicBezTo>
                  <a:lnTo>
                    <a:pt x="0" y="20309"/>
                  </a:lnTo>
                  <a:close/>
                </a:path>
              </a:pathLst>
            </a:custGeom>
            <a:noFill/>
            <a:ln w="158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Arc 24">
              <a:extLst>
                <a:ext uri="{FF2B5EF4-FFF2-40B4-BE49-F238E27FC236}">
                  <a16:creationId xmlns:a16="http://schemas.microsoft.com/office/drawing/2014/main" id="{C1870819-6804-4EBF-9FEB-9CF0356CBE65}"/>
                </a:ext>
              </a:extLst>
            </p:cNvPr>
            <p:cNvSpPr>
              <a:spLocks/>
            </p:cNvSpPr>
            <p:nvPr/>
          </p:nvSpPr>
          <p:spPr bwMode="auto">
            <a:xfrm rot="21370460" flipH="1">
              <a:off x="2335213" y="963613"/>
              <a:ext cx="2303462" cy="5137150"/>
            </a:xfrm>
            <a:custGeom>
              <a:avLst/>
              <a:gdLst>
                <a:gd name="G0" fmla="+- 0 0 0"/>
                <a:gd name="G1" fmla="+- 20435 0 0"/>
                <a:gd name="G2" fmla="+- 21600 0 0"/>
                <a:gd name="T0" fmla="*/ 6997 w 21600"/>
                <a:gd name="T1" fmla="*/ 0 h 28504"/>
                <a:gd name="T2" fmla="*/ 20036 w 21600"/>
                <a:gd name="T3" fmla="*/ 28504 h 28504"/>
                <a:gd name="T4" fmla="*/ 0 w 21600"/>
                <a:gd name="T5" fmla="*/ 20435 h 28504"/>
              </a:gdLst>
              <a:ahLst/>
              <a:cxnLst>
                <a:cxn ang="0">
                  <a:pos x="T0" y="T1"/>
                </a:cxn>
                <a:cxn ang="0">
                  <a:pos x="T2" y="T3"/>
                </a:cxn>
                <a:cxn ang="0">
                  <a:pos x="T4" y="T5"/>
                </a:cxn>
              </a:cxnLst>
              <a:rect l="0" t="0" r="r" b="b"/>
              <a:pathLst>
                <a:path w="21600" h="28504" fill="none" extrusionOk="0">
                  <a:moveTo>
                    <a:pt x="6997" y="-1"/>
                  </a:moveTo>
                  <a:cubicBezTo>
                    <a:pt x="15731" y="2990"/>
                    <a:pt x="21600" y="11202"/>
                    <a:pt x="21600" y="20435"/>
                  </a:cubicBezTo>
                  <a:cubicBezTo>
                    <a:pt x="21600" y="23199"/>
                    <a:pt x="21069" y="25939"/>
                    <a:pt x="20036" y="28504"/>
                  </a:cubicBezTo>
                </a:path>
                <a:path w="21600" h="28504" stroke="0" extrusionOk="0">
                  <a:moveTo>
                    <a:pt x="6997" y="-1"/>
                  </a:moveTo>
                  <a:cubicBezTo>
                    <a:pt x="15731" y="2990"/>
                    <a:pt x="21600" y="11202"/>
                    <a:pt x="21600" y="20435"/>
                  </a:cubicBezTo>
                  <a:cubicBezTo>
                    <a:pt x="21600" y="23199"/>
                    <a:pt x="21069" y="25939"/>
                    <a:pt x="20036" y="28504"/>
                  </a:cubicBezTo>
                  <a:lnTo>
                    <a:pt x="0" y="20435"/>
                  </a:lnTo>
                  <a:close/>
                </a:path>
              </a:pathLst>
            </a:custGeom>
            <a:noFill/>
            <a:ln w="15875">
              <a:solidFill>
                <a:srgbClr val="FFCC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Arc 25">
              <a:extLst>
                <a:ext uri="{FF2B5EF4-FFF2-40B4-BE49-F238E27FC236}">
                  <a16:creationId xmlns:a16="http://schemas.microsoft.com/office/drawing/2014/main" id="{C326CABD-886B-48C5-A035-812620C573DA}"/>
                </a:ext>
              </a:extLst>
            </p:cNvPr>
            <p:cNvSpPr>
              <a:spLocks/>
            </p:cNvSpPr>
            <p:nvPr/>
          </p:nvSpPr>
          <p:spPr bwMode="auto">
            <a:xfrm rot="10607703" flipH="1">
              <a:off x="1919288" y="984250"/>
              <a:ext cx="2108200" cy="5118100"/>
            </a:xfrm>
            <a:custGeom>
              <a:avLst/>
              <a:gdLst>
                <a:gd name="G0" fmla="+- 0 0 0"/>
                <a:gd name="G1" fmla="+- 20632 0 0"/>
                <a:gd name="G2" fmla="+- 21600 0 0"/>
                <a:gd name="T0" fmla="*/ 6395 w 21600"/>
                <a:gd name="T1" fmla="*/ 0 h 28502"/>
                <a:gd name="T2" fmla="*/ 20115 w 21600"/>
                <a:gd name="T3" fmla="*/ 28502 h 28502"/>
                <a:gd name="T4" fmla="*/ 0 w 21600"/>
                <a:gd name="T5" fmla="*/ 20632 h 28502"/>
              </a:gdLst>
              <a:ahLst/>
              <a:cxnLst>
                <a:cxn ang="0">
                  <a:pos x="T0" y="T1"/>
                </a:cxn>
                <a:cxn ang="0">
                  <a:pos x="T2" y="T3"/>
                </a:cxn>
                <a:cxn ang="0">
                  <a:pos x="T4" y="T5"/>
                </a:cxn>
              </a:cxnLst>
              <a:rect l="0" t="0" r="r" b="b"/>
              <a:pathLst>
                <a:path w="21600" h="28502" fill="none" extrusionOk="0">
                  <a:moveTo>
                    <a:pt x="6394" y="0"/>
                  </a:moveTo>
                  <a:cubicBezTo>
                    <a:pt x="15436" y="2802"/>
                    <a:pt x="21600" y="11165"/>
                    <a:pt x="21600" y="20632"/>
                  </a:cubicBezTo>
                  <a:cubicBezTo>
                    <a:pt x="21600" y="23324"/>
                    <a:pt x="21096" y="25994"/>
                    <a:pt x="20115" y="28502"/>
                  </a:cubicBezTo>
                </a:path>
                <a:path w="21600" h="28502" stroke="0" extrusionOk="0">
                  <a:moveTo>
                    <a:pt x="6394" y="0"/>
                  </a:moveTo>
                  <a:cubicBezTo>
                    <a:pt x="15436" y="2802"/>
                    <a:pt x="21600" y="11165"/>
                    <a:pt x="21600" y="20632"/>
                  </a:cubicBezTo>
                  <a:cubicBezTo>
                    <a:pt x="21600" y="23324"/>
                    <a:pt x="21096" y="25994"/>
                    <a:pt x="20115" y="28502"/>
                  </a:cubicBezTo>
                  <a:lnTo>
                    <a:pt x="0" y="20632"/>
                  </a:lnTo>
                  <a:close/>
                </a:path>
              </a:pathLst>
            </a:custGeom>
            <a:noFill/>
            <a:ln w="15875">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AutoShape 26">
              <a:extLst>
                <a:ext uri="{FF2B5EF4-FFF2-40B4-BE49-F238E27FC236}">
                  <a16:creationId xmlns:a16="http://schemas.microsoft.com/office/drawing/2014/main" id="{08415F49-910D-4435-B211-C225A5E966A7}"/>
                </a:ext>
              </a:extLst>
            </p:cNvPr>
            <p:cNvSpPr>
              <a:spLocks noChangeArrowheads="1"/>
            </p:cNvSpPr>
            <p:nvPr/>
          </p:nvSpPr>
          <p:spPr bwMode="auto">
            <a:xfrm>
              <a:off x="4079875" y="2057400"/>
              <a:ext cx="146050" cy="254000"/>
            </a:xfrm>
            <a:prstGeom prst="star4">
              <a:avLst>
                <a:gd name="adj" fmla="val 12500"/>
              </a:avLst>
            </a:prstGeom>
            <a:solidFill>
              <a:srgbClr val="FFFFFF"/>
            </a:soli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Text Box 27">
              <a:extLst>
                <a:ext uri="{FF2B5EF4-FFF2-40B4-BE49-F238E27FC236}">
                  <a16:creationId xmlns:a16="http://schemas.microsoft.com/office/drawing/2014/main" id="{6FC32B02-519A-4A94-9672-7647B937494D}"/>
                </a:ext>
              </a:extLst>
            </p:cNvPr>
            <p:cNvSpPr txBox="1">
              <a:spLocks noChangeArrowheads="1"/>
            </p:cNvSpPr>
            <p:nvPr/>
          </p:nvSpPr>
          <p:spPr bwMode="auto">
            <a:xfrm>
              <a:off x="295275" y="2451100"/>
              <a:ext cx="384175"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K</a:t>
              </a:r>
              <a:endParaRPr lang="en-US" altLang="zh-CN"/>
            </a:p>
          </p:txBody>
        </p:sp>
        <p:sp>
          <p:nvSpPr>
            <p:cNvPr id="53" name="Text Box 28">
              <a:extLst>
                <a:ext uri="{FF2B5EF4-FFF2-40B4-BE49-F238E27FC236}">
                  <a16:creationId xmlns:a16="http://schemas.microsoft.com/office/drawing/2014/main" id="{A383ADBC-8399-40FA-8165-424C98C4C597}"/>
                </a:ext>
              </a:extLst>
            </p:cNvPr>
            <p:cNvSpPr txBox="1">
              <a:spLocks noChangeArrowheads="1"/>
            </p:cNvSpPr>
            <p:nvPr/>
          </p:nvSpPr>
          <p:spPr bwMode="auto">
            <a:xfrm>
              <a:off x="5791200" y="4267200"/>
              <a:ext cx="730250"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K</a:t>
              </a:r>
              <a:r>
                <a:rPr lang="en-US" altLang="zh-CN" sz="1300" b="0">
                  <a:latin typeface="MS Mincho" panose="02020609040205080304" pitchFamily="49" charset="-128"/>
                  <a:ea typeface="MS Mincho" panose="02020609040205080304" pitchFamily="49" charset="-128"/>
                </a:rPr>
                <a:t>´</a:t>
              </a:r>
              <a:endParaRPr lang="en-US" altLang="zh-CN"/>
            </a:p>
          </p:txBody>
        </p:sp>
        <p:sp>
          <p:nvSpPr>
            <p:cNvPr id="54" name="Arc 29">
              <a:extLst>
                <a:ext uri="{FF2B5EF4-FFF2-40B4-BE49-F238E27FC236}">
                  <a16:creationId xmlns:a16="http://schemas.microsoft.com/office/drawing/2014/main" id="{289A1F31-1C6B-4573-B5B6-1C68BD62958A}"/>
                </a:ext>
              </a:extLst>
            </p:cNvPr>
            <p:cNvSpPr>
              <a:spLocks/>
            </p:cNvSpPr>
            <p:nvPr/>
          </p:nvSpPr>
          <p:spPr bwMode="auto">
            <a:xfrm rot="10147137" flipV="1">
              <a:off x="760413" y="1846263"/>
              <a:ext cx="4851400" cy="2886075"/>
            </a:xfrm>
            <a:custGeom>
              <a:avLst/>
              <a:gdLst>
                <a:gd name="G0" fmla="+- 21582 0 0"/>
                <a:gd name="G1" fmla="+- 21600 0 0"/>
                <a:gd name="G2" fmla="+- 21600 0 0"/>
                <a:gd name="T0" fmla="*/ 0 w 34364"/>
                <a:gd name="T1" fmla="*/ 20717 h 21600"/>
                <a:gd name="T2" fmla="*/ 34364 w 34364"/>
                <a:gd name="T3" fmla="*/ 4188 h 21600"/>
                <a:gd name="T4" fmla="*/ 21582 w 34364"/>
                <a:gd name="T5" fmla="*/ 21600 h 21600"/>
              </a:gdLst>
              <a:ahLst/>
              <a:cxnLst>
                <a:cxn ang="0">
                  <a:pos x="T0" y="T1"/>
                </a:cxn>
                <a:cxn ang="0">
                  <a:pos x="T2" y="T3"/>
                </a:cxn>
                <a:cxn ang="0">
                  <a:pos x="T4" y="T5"/>
                </a:cxn>
              </a:cxnLst>
              <a:rect l="0" t="0" r="r" b="b"/>
              <a:pathLst>
                <a:path w="34364" h="21600" fill="none" extrusionOk="0">
                  <a:moveTo>
                    <a:pt x="0" y="20717"/>
                  </a:moveTo>
                  <a:cubicBezTo>
                    <a:pt x="473" y="9140"/>
                    <a:pt x="9996" y="0"/>
                    <a:pt x="21582" y="0"/>
                  </a:cubicBezTo>
                  <a:cubicBezTo>
                    <a:pt x="26179" y="0"/>
                    <a:pt x="30657" y="1467"/>
                    <a:pt x="34364" y="4187"/>
                  </a:cubicBezTo>
                </a:path>
                <a:path w="34364" h="21600" stroke="0" extrusionOk="0">
                  <a:moveTo>
                    <a:pt x="0" y="20717"/>
                  </a:moveTo>
                  <a:cubicBezTo>
                    <a:pt x="473" y="9140"/>
                    <a:pt x="9996" y="0"/>
                    <a:pt x="21582" y="0"/>
                  </a:cubicBezTo>
                  <a:cubicBezTo>
                    <a:pt x="26179" y="0"/>
                    <a:pt x="30657" y="1467"/>
                    <a:pt x="34364" y="4187"/>
                  </a:cubicBezTo>
                  <a:lnTo>
                    <a:pt x="21582" y="21600"/>
                  </a:lnTo>
                  <a:close/>
                </a:path>
              </a:pathLst>
            </a:custGeom>
            <a:noFill/>
            <a:ln w="12700">
              <a:solidFill>
                <a:srgbClr val="800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 name="Arc 30">
              <a:extLst>
                <a:ext uri="{FF2B5EF4-FFF2-40B4-BE49-F238E27FC236}">
                  <a16:creationId xmlns:a16="http://schemas.microsoft.com/office/drawing/2014/main" id="{7FC4960E-5865-4686-9BA3-E9EF60E0FBC8}"/>
                </a:ext>
              </a:extLst>
            </p:cNvPr>
            <p:cNvSpPr>
              <a:spLocks/>
            </p:cNvSpPr>
            <p:nvPr/>
          </p:nvSpPr>
          <p:spPr bwMode="auto">
            <a:xfrm rot="10462095" flipH="1" flipV="1">
              <a:off x="1376363" y="2208213"/>
              <a:ext cx="2670175" cy="1990725"/>
            </a:xfrm>
            <a:custGeom>
              <a:avLst/>
              <a:gdLst>
                <a:gd name="G0" fmla="+- 0 0 0"/>
                <a:gd name="G1" fmla="+- 1121 0 0"/>
                <a:gd name="G2" fmla="+- 21600 0 0"/>
                <a:gd name="T0" fmla="*/ 21571 w 21600"/>
                <a:gd name="T1" fmla="*/ 0 h 11088"/>
                <a:gd name="T2" fmla="*/ 19163 w 21600"/>
                <a:gd name="T3" fmla="*/ 11088 h 11088"/>
                <a:gd name="T4" fmla="*/ 0 w 21600"/>
                <a:gd name="T5" fmla="*/ 1121 h 11088"/>
              </a:gdLst>
              <a:ahLst/>
              <a:cxnLst>
                <a:cxn ang="0">
                  <a:pos x="T0" y="T1"/>
                </a:cxn>
                <a:cxn ang="0">
                  <a:pos x="T2" y="T3"/>
                </a:cxn>
                <a:cxn ang="0">
                  <a:pos x="T4" y="T5"/>
                </a:cxn>
              </a:cxnLst>
              <a:rect l="0" t="0" r="r" b="b"/>
              <a:pathLst>
                <a:path w="21600" h="11088" fill="none" extrusionOk="0">
                  <a:moveTo>
                    <a:pt x="21570" y="0"/>
                  </a:moveTo>
                  <a:cubicBezTo>
                    <a:pt x="21590" y="373"/>
                    <a:pt x="21600" y="747"/>
                    <a:pt x="21600" y="1121"/>
                  </a:cubicBezTo>
                  <a:cubicBezTo>
                    <a:pt x="21600" y="4590"/>
                    <a:pt x="20764" y="8009"/>
                    <a:pt x="19162" y="11087"/>
                  </a:cubicBezTo>
                </a:path>
                <a:path w="21600" h="11088" stroke="0" extrusionOk="0">
                  <a:moveTo>
                    <a:pt x="21570" y="0"/>
                  </a:moveTo>
                  <a:cubicBezTo>
                    <a:pt x="21590" y="373"/>
                    <a:pt x="21600" y="747"/>
                    <a:pt x="21600" y="1121"/>
                  </a:cubicBezTo>
                  <a:cubicBezTo>
                    <a:pt x="21600" y="4590"/>
                    <a:pt x="20764" y="8009"/>
                    <a:pt x="19162" y="11087"/>
                  </a:cubicBezTo>
                  <a:lnTo>
                    <a:pt x="0" y="1121"/>
                  </a:lnTo>
                  <a:close/>
                </a:path>
              </a:pathLst>
            </a:custGeom>
            <a:noFill/>
            <a:ln w="38100">
              <a:solidFill>
                <a:srgbClr val="FF9900"/>
              </a:solidFill>
              <a:round/>
              <a:headEnd type="stealth" w="med" len="lg"/>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 name="Arc 31">
              <a:extLst>
                <a:ext uri="{FF2B5EF4-FFF2-40B4-BE49-F238E27FC236}">
                  <a16:creationId xmlns:a16="http://schemas.microsoft.com/office/drawing/2014/main" id="{DBE337E8-641B-4BBA-A30F-A7CB5DADF5CC}"/>
                </a:ext>
              </a:extLst>
            </p:cNvPr>
            <p:cNvSpPr>
              <a:spLocks/>
            </p:cNvSpPr>
            <p:nvPr/>
          </p:nvSpPr>
          <p:spPr bwMode="auto">
            <a:xfrm rot="10421834" flipV="1">
              <a:off x="2633663" y="2162175"/>
              <a:ext cx="1636712" cy="2386013"/>
            </a:xfrm>
            <a:custGeom>
              <a:avLst/>
              <a:gdLst>
                <a:gd name="G0" fmla="+- 11647 0 0"/>
                <a:gd name="G1" fmla="+- 18998 0 0"/>
                <a:gd name="G2" fmla="+- 21600 0 0"/>
                <a:gd name="T0" fmla="*/ 0 w 11647"/>
                <a:gd name="T1" fmla="*/ 807 h 18998"/>
                <a:gd name="T2" fmla="*/ 1370 w 11647"/>
                <a:gd name="T3" fmla="*/ 0 h 18998"/>
                <a:gd name="T4" fmla="*/ 11647 w 11647"/>
                <a:gd name="T5" fmla="*/ 18998 h 18998"/>
              </a:gdLst>
              <a:ahLst/>
              <a:cxnLst>
                <a:cxn ang="0">
                  <a:pos x="T0" y="T1"/>
                </a:cxn>
                <a:cxn ang="0">
                  <a:pos x="T2" y="T3"/>
                </a:cxn>
                <a:cxn ang="0">
                  <a:pos x="T4" y="T5"/>
                </a:cxn>
              </a:cxnLst>
              <a:rect l="0" t="0" r="r" b="b"/>
              <a:pathLst>
                <a:path w="11647" h="18998" fill="none" extrusionOk="0">
                  <a:moveTo>
                    <a:pt x="0" y="807"/>
                  </a:moveTo>
                  <a:cubicBezTo>
                    <a:pt x="446" y="521"/>
                    <a:pt x="903" y="251"/>
                    <a:pt x="1369" y="-1"/>
                  </a:cubicBezTo>
                </a:path>
                <a:path w="11647" h="18998" stroke="0" extrusionOk="0">
                  <a:moveTo>
                    <a:pt x="0" y="807"/>
                  </a:moveTo>
                  <a:cubicBezTo>
                    <a:pt x="446" y="521"/>
                    <a:pt x="903" y="251"/>
                    <a:pt x="1369" y="-1"/>
                  </a:cubicBezTo>
                  <a:lnTo>
                    <a:pt x="11647" y="18998"/>
                  </a:lnTo>
                  <a:close/>
                </a:path>
              </a:pathLst>
            </a:custGeom>
            <a:noFill/>
            <a:ln w="38100">
              <a:solidFill>
                <a:srgbClr val="800080"/>
              </a:solidFill>
              <a:round/>
              <a:headEnd type="stealth"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7" name="Text Box 32">
              <a:extLst>
                <a:ext uri="{FF2B5EF4-FFF2-40B4-BE49-F238E27FC236}">
                  <a16:creationId xmlns:a16="http://schemas.microsoft.com/office/drawing/2014/main" id="{621E06D2-5C04-44B6-BF02-3A968D882BCE}"/>
                </a:ext>
              </a:extLst>
            </p:cNvPr>
            <p:cNvSpPr txBox="1">
              <a:spLocks noChangeArrowheads="1"/>
            </p:cNvSpPr>
            <p:nvPr/>
          </p:nvSpPr>
          <p:spPr bwMode="auto">
            <a:xfrm>
              <a:off x="3205163" y="3194050"/>
              <a:ext cx="3857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O</a:t>
              </a:r>
              <a:endParaRPr lang="en-US" altLang="zh-CN"/>
            </a:p>
          </p:txBody>
        </p:sp>
        <p:sp>
          <p:nvSpPr>
            <p:cNvPr id="88" name="Text Box 34">
              <a:extLst>
                <a:ext uri="{FF2B5EF4-FFF2-40B4-BE49-F238E27FC236}">
                  <a16:creationId xmlns:a16="http://schemas.microsoft.com/office/drawing/2014/main" id="{0545627D-6D65-4FDB-AFF1-D488EE9DEDED}"/>
                </a:ext>
              </a:extLst>
            </p:cNvPr>
            <p:cNvSpPr txBox="1">
              <a:spLocks noChangeArrowheads="1"/>
            </p:cNvSpPr>
            <p:nvPr/>
          </p:nvSpPr>
          <p:spPr bwMode="auto">
            <a:xfrm>
              <a:off x="5943600" y="3276600"/>
              <a:ext cx="35401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S</a:t>
              </a:r>
              <a:endParaRPr lang="en-US" altLang="zh-CN"/>
            </a:p>
          </p:txBody>
        </p:sp>
        <p:sp>
          <p:nvSpPr>
            <p:cNvPr id="89" name="Text Box 35">
              <a:extLst>
                <a:ext uri="{FF2B5EF4-FFF2-40B4-BE49-F238E27FC236}">
                  <a16:creationId xmlns:a16="http://schemas.microsoft.com/office/drawing/2014/main" id="{737498BA-D807-4171-A0F1-CEF6EBAF4E66}"/>
                </a:ext>
              </a:extLst>
            </p:cNvPr>
            <p:cNvSpPr txBox="1">
              <a:spLocks noChangeArrowheads="1"/>
            </p:cNvSpPr>
            <p:nvPr/>
          </p:nvSpPr>
          <p:spPr bwMode="auto">
            <a:xfrm>
              <a:off x="228600" y="3276600"/>
              <a:ext cx="355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N</a:t>
              </a:r>
              <a:endParaRPr lang="en-US" altLang="zh-CN"/>
            </a:p>
          </p:txBody>
        </p:sp>
        <p:sp>
          <p:nvSpPr>
            <p:cNvPr id="90" name="Text Box 36">
              <a:extLst>
                <a:ext uri="{FF2B5EF4-FFF2-40B4-BE49-F238E27FC236}">
                  <a16:creationId xmlns:a16="http://schemas.microsoft.com/office/drawing/2014/main" id="{8AC4A5BF-6FAA-4298-93CE-78A658A4DE62}"/>
                </a:ext>
              </a:extLst>
            </p:cNvPr>
            <p:cNvSpPr txBox="1">
              <a:spLocks noChangeArrowheads="1"/>
            </p:cNvSpPr>
            <p:nvPr/>
          </p:nvSpPr>
          <p:spPr bwMode="auto">
            <a:xfrm>
              <a:off x="4114800" y="1905000"/>
              <a:ext cx="3556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sz="1300" b="0">
                  <a:latin typeface="Times New Roman" panose="02020603050405020304" pitchFamily="18" charset="0"/>
                </a:rPr>
                <a:t>X</a:t>
              </a:r>
              <a:endParaRPr lang="en-US" altLang="zh-CN"/>
            </a:p>
          </p:txBody>
        </p:sp>
        <p:sp>
          <p:nvSpPr>
            <p:cNvPr id="91" name="Text Box 37">
              <a:extLst>
                <a:ext uri="{FF2B5EF4-FFF2-40B4-BE49-F238E27FC236}">
                  <a16:creationId xmlns:a16="http://schemas.microsoft.com/office/drawing/2014/main" id="{D150230D-C666-469B-A78C-6228B1620F1F}"/>
                </a:ext>
              </a:extLst>
            </p:cNvPr>
            <p:cNvSpPr txBox="1">
              <a:spLocks noChangeArrowheads="1"/>
            </p:cNvSpPr>
            <p:nvPr/>
          </p:nvSpPr>
          <p:spPr bwMode="auto">
            <a:xfrm>
              <a:off x="3581400" y="2819400"/>
              <a:ext cx="457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a:solidFill>
                    <a:srgbClr val="FF0000"/>
                  </a:solidFill>
                </a:rPr>
                <a:t>λ</a:t>
              </a:r>
            </a:p>
          </p:txBody>
        </p:sp>
        <p:sp>
          <p:nvSpPr>
            <p:cNvPr id="92" name="Text Box 38">
              <a:extLst>
                <a:ext uri="{FF2B5EF4-FFF2-40B4-BE49-F238E27FC236}">
                  <a16:creationId xmlns:a16="http://schemas.microsoft.com/office/drawing/2014/main" id="{DF163734-B7C1-4AA3-A2B5-A33C1406C34A}"/>
                </a:ext>
              </a:extLst>
            </p:cNvPr>
            <p:cNvSpPr txBox="1">
              <a:spLocks noChangeArrowheads="1"/>
            </p:cNvSpPr>
            <p:nvPr/>
          </p:nvSpPr>
          <p:spPr bwMode="auto">
            <a:xfrm>
              <a:off x="3781425" y="1733550"/>
              <a:ext cx="508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8872" tIns="59436" rIns="118872" bIns="59436"/>
            <a:lstStyle/>
            <a:p>
              <a:r>
                <a:rPr lang="en-US" altLang="zh-CN">
                  <a:solidFill>
                    <a:srgbClr val="FF0000"/>
                  </a:solidFill>
                </a:rPr>
                <a:t>β</a:t>
              </a:r>
              <a:r>
                <a:rPr lang="en-US" altLang="zh-CN"/>
                <a:t> </a:t>
              </a:r>
            </a:p>
          </p:txBody>
        </p:sp>
      </p:grpSp>
    </p:spTree>
    <p:extLst>
      <p:ext uri="{BB962C8B-B14F-4D97-AF65-F5344CB8AC3E}">
        <p14:creationId xmlns:p14="http://schemas.microsoft.com/office/powerpoint/2010/main" val="367656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4"/>
                                        </p:tgtEl>
                                        <p:attrNameLst>
                                          <p:attrName>style.visibility</p:attrName>
                                        </p:attrNameLst>
                                      </p:cBhvr>
                                      <p:to>
                                        <p:strVal val="visible"/>
                                      </p:to>
                                    </p:set>
                                    <p:anim calcmode="discrete" valueType="clr">
                                      <p:cBhvr override="childStyle">
                                        <p:cTn id="7"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4"/>
                                        </p:tgtEl>
                                        <p:attrNameLst>
                                          <p:attrName>fillcolor</p:attrName>
                                        </p:attrNameLst>
                                      </p:cBhvr>
                                      <p:tavLst>
                                        <p:tav tm="0">
                                          <p:val>
                                            <p:clrVal>
                                              <a:schemeClr val="accent2"/>
                                            </p:clrVal>
                                          </p:val>
                                        </p:tav>
                                        <p:tav tm="50000">
                                          <p:val>
                                            <p:clrVal>
                                              <a:schemeClr val="hlink"/>
                                            </p:clrVal>
                                          </p:val>
                                        </p:tav>
                                      </p:tavLst>
                                    </p:anim>
                                    <p:set>
                                      <p:cBhvr>
                                        <p:cTn id="9" dur="80"/>
                                        <p:tgtEl>
                                          <p:spTgt spid="84"/>
                                        </p:tgtEl>
                                        <p:attrNameLst>
                                          <p:attrName>fill.type</p:attrName>
                                        </p:attrNameLst>
                                      </p:cBhvr>
                                      <p:to>
                                        <p:strVal val="solid"/>
                                      </p:to>
                                    </p:set>
                                  </p:childTnLst>
                                </p:cTn>
                              </p:par>
                            </p:childTnLst>
                          </p:cTn>
                        </p:par>
                        <p:par>
                          <p:cTn id="10" fill="hold">
                            <p:stCondLst>
                              <p:cond delay="2680"/>
                            </p:stCondLst>
                            <p:childTnLst>
                              <p:par>
                                <p:cTn id="11" presetID="27" presetClass="entr" presetSubtype="0" fill="hold" grpId="1" nodeType="afterEffect">
                                  <p:stCondLst>
                                    <p:cond delay="0"/>
                                  </p:stCondLst>
                                  <p:iterate type="lt">
                                    <p:tmPct val="50000"/>
                                  </p:iterate>
                                  <p:childTnLst>
                                    <p:set>
                                      <p:cBhvr>
                                        <p:cTn id="12" dur="1" fill="hold">
                                          <p:stCondLst>
                                            <p:cond delay="0"/>
                                          </p:stCondLst>
                                        </p:cTn>
                                        <p:tgtEl>
                                          <p:spTgt spid="84"/>
                                        </p:tgtEl>
                                        <p:attrNameLst>
                                          <p:attrName>style.visibility</p:attrName>
                                        </p:attrNameLst>
                                      </p:cBhvr>
                                      <p:to>
                                        <p:strVal val="visible"/>
                                      </p:to>
                                    </p:set>
                                    <p:anim calcmode="discrete" valueType="clr">
                                      <p:cBhvr override="childStyle">
                                        <p:cTn id="13"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84"/>
                                        </p:tgtEl>
                                        <p:attrNameLst>
                                          <p:attrName>fillcolor</p:attrName>
                                        </p:attrNameLst>
                                      </p:cBhvr>
                                      <p:tavLst>
                                        <p:tav tm="0">
                                          <p:val>
                                            <p:clrVal>
                                              <a:schemeClr val="accent2"/>
                                            </p:clrVal>
                                          </p:val>
                                        </p:tav>
                                        <p:tav tm="50000">
                                          <p:val>
                                            <p:clrVal>
                                              <a:schemeClr val="hlink"/>
                                            </p:clrVal>
                                          </p:val>
                                        </p:tav>
                                      </p:tavLst>
                                    </p:anim>
                                    <p:set>
                                      <p:cBhvr>
                                        <p:cTn id="15" dur="80"/>
                                        <p:tgtEl>
                                          <p:spTgt spid="84"/>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2" nodeType="clickEffect">
                                  <p:stCondLst>
                                    <p:cond delay="0"/>
                                  </p:stCondLst>
                                  <p:iterate type="lt">
                                    <p:tmPct val="0"/>
                                  </p:iterate>
                                  <p:childTnLst>
                                    <p:anim calcmode="lin" valueType="num">
                                      <p:cBhvr additive="base">
                                        <p:cTn id="19" dur="500"/>
                                        <p:tgtEl>
                                          <p:spTgt spid="84"/>
                                        </p:tgtEl>
                                        <p:attrNameLst>
                                          <p:attrName>ppt_x</p:attrName>
                                        </p:attrNameLst>
                                      </p:cBhvr>
                                      <p:tavLst>
                                        <p:tav tm="0">
                                          <p:val>
                                            <p:strVal val="ppt_x"/>
                                          </p:val>
                                        </p:tav>
                                        <p:tav tm="100000">
                                          <p:val>
                                            <p:strVal val="ppt_x"/>
                                          </p:val>
                                        </p:tav>
                                      </p:tavLst>
                                    </p:anim>
                                    <p:anim calcmode="lin" valueType="num">
                                      <p:cBhvr additive="base">
                                        <p:cTn id="20" dur="500"/>
                                        <p:tgtEl>
                                          <p:spTgt spid="84"/>
                                        </p:tgtEl>
                                        <p:attrNameLst>
                                          <p:attrName>ppt_y</p:attrName>
                                        </p:attrNameLst>
                                      </p:cBhvr>
                                      <p:tavLst>
                                        <p:tav tm="0">
                                          <p:val>
                                            <p:strVal val="ppt_y"/>
                                          </p:val>
                                        </p:tav>
                                        <p:tav tm="100000">
                                          <p:val>
                                            <p:strVal val="1+ppt_h/2"/>
                                          </p:val>
                                        </p:tav>
                                      </p:tavLst>
                                    </p:anim>
                                    <p:set>
                                      <p:cBhvr>
                                        <p:cTn id="21" dur="1" fill="hold">
                                          <p:stCondLst>
                                            <p:cond delay="499"/>
                                          </p:stCondLst>
                                        </p:cTn>
                                        <p:tgtEl>
                                          <p:spTgt spid="8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85">
                                            <p:txEl>
                                              <p:pRg st="0" end="0"/>
                                            </p:txEl>
                                          </p:spTgt>
                                        </p:tgtEl>
                                        <p:attrNameLst>
                                          <p:attrName>style.visibility</p:attrName>
                                        </p:attrNameLst>
                                      </p:cBhvr>
                                      <p:to>
                                        <p:strVal val="visible"/>
                                      </p:to>
                                    </p:set>
                                    <p:animEffect transition="in" filter="slide(fromBottom)">
                                      <p:cBhvr>
                                        <p:cTn id="26" dur="5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4" grpId="1"/>
      <p:bldP spid="84" grpId="2"/>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TotalTime>
  <Words>1169</Words>
  <Application>Microsoft Office PowerPoint</Application>
  <PresentationFormat>宽屏</PresentationFormat>
  <Paragraphs>207</Paragraphs>
  <Slides>29</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MS Mincho</vt:lpstr>
      <vt:lpstr>等线</vt:lpstr>
      <vt:lpstr>宋体</vt:lpstr>
      <vt:lpstr>微软雅黑</vt:lpstr>
      <vt:lpstr>微软雅黑 Light</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https://dxpu.taobao.com/</dc:creator>
  <dc:description>大侠素材铺  淘宝店：https://dxpu.taobao.com/</dc:description>
  <cp:lastModifiedBy>赵 玥</cp:lastModifiedBy>
  <cp:revision>194</cp:revision>
  <dcterms:created xsi:type="dcterms:W3CDTF">2015-10-26T22:08:26Z</dcterms:created>
  <dcterms:modified xsi:type="dcterms:W3CDTF">2019-06-14T07:36:51Z</dcterms:modified>
</cp:coreProperties>
</file>